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72" r:id="rId3"/>
    <p:sldId id="257" r:id="rId4"/>
    <p:sldId id="261" r:id="rId5"/>
    <p:sldId id="379" r:id="rId6"/>
    <p:sldId id="265" r:id="rId7"/>
    <p:sldId id="380" r:id="rId8"/>
    <p:sldId id="259" r:id="rId9"/>
    <p:sldId id="281" r:id="rId10"/>
    <p:sldId id="342" r:id="rId11"/>
    <p:sldId id="343" r:id="rId12"/>
    <p:sldId id="344" r:id="rId13"/>
    <p:sldId id="345" r:id="rId14"/>
    <p:sldId id="269" r:id="rId15"/>
    <p:sldId id="355" r:id="rId16"/>
    <p:sldId id="356" r:id="rId17"/>
    <p:sldId id="357" r:id="rId18"/>
    <p:sldId id="358" r:id="rId19"/>
    <p:sldId id="352" r:id="rId20"/>
    <p:sldId id="351" r:id="rId21"/>
    <p:sldId id="350" r:id="rId22"/>
    <p:sldId id="359" r:id="rId23"/>
    <p:sldId id="360" r:id="rId24"/>
    <p:sldId id="349" r:id="rId25"/>
    <p:sldId id="361" r:id="rId26"/>
    <p:sldId id="348" r:id="rId27"/>
    <p:sldId id="273" r:id="rId28"/>
    <p:sldId id="308" r:id="rId29"/>
    <p:sldId id="287" r:id="rId30"/>
    <p:sldId id="309" r:id="rId31"/>
    <p:sldId id="274" r:id="rId32"/>
    <p:sldId id="288" r:id="rId33"/>
    <p:sldId id="314" r:id="rId34"/>
    <p:sldId id="275" r:id="rId35"/>
    <p:sldId id="289" r:id="rId36"/>
    <p:sldId id="316" r:id="rId37"/>
    <p:sldId id="290" r:id="rId38"/>
    <p:sldId id="276" r:id="rId39"/>
    <p:sldId id="369" r:id="rId40"/>
    <p:sldId id="319" r:id="rId41"/>
    <p:sldId id="320" r:id="rId42"/>
    <p:sldId id="321" r:id="rId43"/>
    <p:sldId id="322" r:id="rId44"/>
    <p:sldId id="370" r:id="rId45"/>
    <p:sldId id="312" r:id="rId46"/>
    <p:sldId id="313" r:id="rId47"/>
    <p:sldId id="371" r:id="rId48"/>
    <p:sldId id="326" r:id="rId49"/>
    <p:sldId id="327" r:id="rId50"/>
    <p:sldId id="328" r:id="rId51"/>
    <p:sldId id="329"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7AC"/>
    <a:srgbClr val="FF66CC"/>
    <a:srgbClr val="CC0099"/>
    <a:srgbClr val="FFDC47"/>
    <a:srgbClr val="5EEC3C"/>
    <a:srgbClr val="CCCC00"/>
    <a:srgbClr val="FFCC66"/>
    <a:srgbClr val="0070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197" Type="http://schemas.microsoft.com/office/2015/10/relationships/revisionInfo" Target="revisionInfo.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09EE2-0539-4B89-9FF8-33D9C30D62AD}"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E2BBA-2042-490D-ACCF-53B95DFFCFF0}" type="slidenum">
              <a:rPr lang="en-US" smtClean="0"/>
              <a:t>‹#›</a:t>
            </a:fld>
            <a:endParaRPr lang="en-US"/>
          </a:p>
        </p:txBody>
      </p:sp>
    </p:spTree>
    <p:extLst>
      <p:ext uri="{BB962C8B-B14F-4D97-AF65-F5344CB8AC3E}">
        <p14:creationId xmlns:p14="http://schemas.microsoft.com/office/powerpoint/2010/main" val="284478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5770" y="1044700"/>
            <a:ext cx="5039265" cy="1679755"/>
          </a:xfrm>
          <a:noFill/>
          <a:effectLst>
            <a:outerShdw blurRad="50800" dist="38100" dir="2700000" algn="tl" rotWithShape="0">
              <a:prstClr val="black">
                <a:alpha val="40000"/>
              </a:prstClr>
            </a:outerShdw>
          </a:effectLst>
        </p:spPr>
        <p:txBody>
          <a:bodyPr>
            <a:normAutofit/>
          </a:bodyPr>
          <a:lstStyle>
            <a:lvl1pPr algn="r">
              <a:defRPr sz="3600">
                <a:solidFill>
                  <a:srgbClr val="FFFF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655770" y="2571750"/>
            <a:ext cx="5028887" cy="1068935"/>
          </a:xfrm>
        </p:spPr>
        <p:txBody>
          <a:bodyPr>
            <a:normAutofit/>
          </a:bodyPr>
          <a:lstStyle>
            <a:lvl1pPr marL="0" indent="0" algn="r">
              <a:buNone/>
              <a:defRPr sz="2800" b="0" i="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564B0D0D-72AD-4F1D-ABBA-C4F2E0CECD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350110"/>
            <a:ext cx="8246070" cy="610820"/>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60930"/>
            <a:ext cx="8246070" cy="2595980"/>
          </a:xfrm>
        </p:spPr>
        <p:txBody>
          <a:bodyPr/>
          <a:lstStyle>
            <a:lvl1pPr algn="l">
              <a:defRPr sz="2800">
                <a:solidFill>
                  <a:schemeClr val="bg1">
                    <a:lumMod val="95000"/>
                  </a:schemeClr>
                </a:solidFill>
              </a:defRPr>
            </a:lvl1pPr>
            <a:lvl2pPr algn="l">
              <a:defRPr>
                <a:solidFill>
                  <a:schemeClr val="bg1">
                    <a:lumMod val="95000"/>
                  </a:schemeClr>
                </a:solidFill>
              </a:defRPr>
            </a:lvl2pPr>
            <a:lvl3pPr algn="l">
              <a:defRPr>
                <a:solidFill>
                  <a:schemeClr val="bg1">
                    <a:lumMod val="95000"/>
                  </a:schemeClr>
                </a:solidFill>
              </a:defRPr>
            </a:lvl3pPr>
            <a:lvl4pPr algn="l">
              <a:defRPr>
                <a:solidFill>
                  <a:schemeClr val="bg1">
                    <a:lumMod val="95000"/>
                  </a:schemeClr>
                </a:solidFill>
              </a:defRPr>
            </a:lvl4pPr>
            <a:lvl5pPr algn="l">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7655" y="433880"/>
            <a:ext cx="5802790" cy="572644"/>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197655" y="1044700"/>
            <a:ext cx="5802790" cy="3511061"/>
          </a:xfrm>
        </p:spPr>
        <p:txBody>
          <a:bodyPr/>
          <a:lstStyle>
            <a:lvl1pPr>
              <a:defRPr sz="28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350110"/>
            <a:ext cx="8246071" cy="610820"/>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60930"/>
            <a:ext cx="4040188" cy="479822"/>
          </a:xfrm>
        </p:spPr>
        <p:txBody>
          <a:bodyPr anchor="b"/>
          <a:lstStyle>
            <a:lvl1pPr marL="0" indent="0" algn="ctr">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19045"/>
            <a:ext cx="4040188" cy="2137871"/>
          </a:xfrm>
        </p:spPr>
        <p:txBody>
          <a:bodyPr/>
          <a:lstStyle>
            <a:lvl1pPr algn="ctr">
              <a:defRPr sz="2400">
                <a:solidFill>
                  <a:schemeClr val="bg1">
                    <a:lumMod val="95000"/>
                  </a:schemeClr>
                </a:solidFill>
              </a:defRPr>
            </a:lvl1pPr>
            <a:lvl2pPr algn="ctr">
              <a:defRPr sz="2000">
                <a:solidFill>
                  <a:schemeClr val="bg1">
                    <a:lumMod val="95000"/>
                  </a:schemeClr>
                </a:solidFill>
              </a:defRPr>
            </a:lvl2pPr>
            <a:lvl3pPr algn="ctr">
              <a:defRPr sz="1800">
                <a:solidFill>
                  <a:schemeClr val="bg1">
                    <a:lumMod val="95000"/>
                  </a:schemeClr>
                </a:solidFill>
              </a:defRPr>
            </a:lvl3pPr>
            <a:lvl4pPr algn="ctr">
              <a:defRPr sz="1600">
                <a:solidFill>
                  <a:schemeClr val="bg1">
                    <a:lumMod val="95000"/>
                  </a:schemeClr>
                </a:solidFill>
              </a:defRPr>
            </a:lvl4pPr>
            <a:lvl5pPr algn="ct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960930"/>
            <a:ext cx="4041775" cy="479822"/>
          </a:xfrm>
        </p:spPr>
        <p:txBody>
          <a:bodyPr anchor="b"/>
          <a:lstStyle>
            <a:lvl1pPr marL="0" indent="0" algn="ctr">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19045"/>
            <a:ext cx="4041775" cy="2137871"/>
          </a:xfrm>
        </p:spPr>
        <p:txBody>
          <a:bodyPr/>
          <a:lstStyle>
            <a:lvl1pPr algn="ctr">
              <a:defRPr sz="2400">
                <a:solidFill>
                  <a:schemeClr val="bg1">
                    <a:lumMod val="95000"/>
                  </a:schemeClr>
                </a:solidFill>
              </a:defRPr>
            </a:lvl1pPr>
            <a:lvl2pPr algn="ctr">
              <a:defRPr sz="2000">
                <a:solidFill>
                  <a:schemeClr val="bg1">
                    <a:lumMod val="95000"/>
                  </a:schemeClr>
                </a:solidFill>
              </a:defRPr>
            </a:lvl2pPr>
            <a:lvl3pPr algn="ctr">
              <a:defRPr sz="1800">
                <a:solidFill>
                  <a:schemeClr val="bg1">
                    <a:lumMod val="95000"/>
                  </a:schemeClr>
                </a:solidFill>
              </a:defRPr>
            </a:lvl3pPr>
            <a:lvl4pPr algn="ctr">
              <a:defRPr sz="1600">
                <a:solidFill>
                  <a:schemeClr val="bg1">
                    <a:lumMod val="95000"/>
                  </a:schemeClr>
                </a:solidFill>
              </a:defRPr>
            </a:lvl4pPr>
            <a:lvl5pPr algn="ct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youtu.be/LBctX_NpUq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youtu.be/y4i7JykTm5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youtu.be/tAAw6xAkey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youtu.be/CFgh0-mEqU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s://youtu.be/07EWf1rFPN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youtu.be/YuvmBHA3tQ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youtu.be/tt1LG-QjIk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youtu.be/rLy_AD8si2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youtu.be/4QdGtyrt-Z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s://youtu.be/sXQjOnoc3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youtu.be/-bgawJgXtM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704" y="1044700"/>
            <a:ext cx="4123035" cy="1679755"/>
          </a:xfrm>
        </p:spPr>
        <p:txBody>
          <a:bodyPr>
            <a:normAutofit/>
          </a:bodyPr>
          <a:lstStyle/>
          <a:p>
            <a:pPr algn="ctr"/>
            <a:r>
              <a:rPr lang="en-US" dirty="0" smtClean="0"/>
              <a:t>Skating Merit </a:t>
            </a:r>
            <a:r>
              <a:rPr lang="en-US" dirty="0" smtClean="0"/>
              <a:t>Badge</a:t>
            </a:r>
            <a:br>
              <a:rPr lang="en-US" dirty="0" smtClean="0"/>
            </a:br>
            <a:r>
              <a:rPr lang="en-US" dirty="0" smtClean="0"/>
              <a:t>Roller Skating Option</a:t>
            </a:r>
            <a:endParaRPr lang="en-US" dirty="0"/>
          </a:p>
        </p:txBody>
      </p:sp>
      <p:sp>
        <p:nvSpPr>
          <p:cNvPr id="3" name="Subtitle 2"/>
          <p:cNvSpPr>
            <a:spLocks noGrp="1"/>
          </p:cNvSpPr>
          <p:nvPr>
            <p:ph type="subTitle" idx="1"/>
          </p:nvPr>
        </p:nvSpPr>
        <p:spPr/>
        <p:txBody>
          <a:bodyPr/>
          <a:lstStyle/>
          <a:p>
            <a:r>
              <a:rPr lang="en-US" dirty="0" smtClean="0"/>
              <a:t>Troop 344 and 9344</a:t>
            </a:r>
          </a:p>
          <a:p>
            <a:r>
              <a:rPr lang="en-US" dirty="0" smtClean="0"/>
              <a:t>Pemberville, OH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475" y="1417852"/>
            <a:ext cx="914400" cy="933450"/>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16966"/>
            <a:ext cx="8246070" cy="610820"/>
          </a:xfrm>
        </p:spPr>
        <p:txBody>
          <a:bodyPr>
            <a:normAutofit fontScale="90000"/>
          </a:bodyPr>
          <a:lstStyle/>
          <a:p>
            <a:r>
              <a:rPr lang="en-US" dirty="0"/>
              <a:t>Hazards of </a:t>
            </a:r>
            <a:r>
              <a:rPr lang="en-US" dirty="0" smtClean="0"/>
              <a:t>Skating</a:t>
            </a:r>
            <a:br>
              <a:rPr lang="en-US" dirty="0" smtClean="0"/>
            </a:br>
            <a:r>
              <a:rPr lang="en-US" dirty="0" smtClean="0"/>
              <a:t> </a:t>
            </a:r>
            <a:r>
              <a:rPr lang="en-US" dirty="0"/>
              <a:t>(continued)</a:t>
            </a:r>
          </a:p>
        </p:txBody>
      </p:sp>
      <p:sp>
        <p:nvSpPr>
          <p:cNvPr id="3" name="Content Placeholder 2"/>
          <p:cNvSpPr>
            <a:spLocks noGrp="1"/>
          </p:cNvSpPr>
          <p:nvPr>
            <p:ph idx="1"/>
          </p:nvPr>
        </p:nvSpPr>
        <p:spPr>
          <a:xfrm>
            <a:off x="448966" y="1655520"/>
            <a:ext cx="5191969" cy="3359510"/>
          </a:xfrm>
        </p:spPr>
        <p:txBody>
          <a:bodyPr>
            <a:normAutofit fontScale="85000" lnSpcReduction="20000"/>
          </a:bodyPr>
          <a:lstStyle/>
          <a:p>
            <a:pPr marL="514350" indent="-514350">
              <a:buFont typeface="+mj-lt"/>
              <a:buAutoNum type="arabicPeriod" startAt="3"/>
            </a:pPr>
            <a:r>
              <a:rPr lang="en-US" sz="2300" b="1" dirty="0" smtClean="0"/>
              <a:t>ACL </a:t>
            </a:r>
            <a:r>
              <a:rPr lang="en-US" sz="2300" b="1" dirty="0"/>
              <a:t>Tears</a:t>
            </a:r>
            <a:r>
              <a:rPr lang="en-US" sz="2300" dirty="0"/>
              <a:t/>
            </a:r>
            <a:br>
              <a:rPr lang="en-US" sz="2300" dirty="0"/>
            </a:br>
            <a:r>
              <a:rPr lang="en-US" sz="2300" dirty="0"/>
              <a:t>The anterior cruciate ligament (ACL) runs diagonally through the middle of the knee and provides rotational stability. A traumatic injury, such as those commonly sustained during ice skating, can cause a tear of the ACL or surrounding menisci.</a:t>
            </a:r>
          </a:p>
          <a:p>
            <a:pPr marL="514350" indent="-514350">
              <a:buFont typeface="+mj-lt"/>
              <a:buAutoNum type="arabicPeriod" startAt="3"/>
            </a:pPr>
            <a:r>
              <a:rPr lang="en-US" sz="2300" b="1" dirty="0" smtClean="0"/>
              <a:t>Lacerations</a:t>
            </a:r>
            <a:r>
              <a:rPr lang="en-US" sz="2300" dirty="0" smtClean="0"/>
              <a:t/>
            </a:r>
            <a:br>
              <a:rPr lang="en-US" sz="2300" dirty="0" smtClean="0"/>
            </a:br>
            <a:r>
              <a:rPr lang="en-US" sz="2300" dirty="0" smtClean="0"/>
              <a:t>Sharp blades. Hard ice. Speed and precise movements. These combined factors put ice skaters at risk of lacerations of varying degrees of severity.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640" y="1655520"/>
            <a:ext cx="3054100" cy="1527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640" y="3182570"/>
            <a:ext cx="3054100" cy="1716016"/>
          </a:xfrm>
          <a:prstGeom prst="rect">
            <a:avLst/>
          </a:prstGeom>
        </p:spPr>
      </p:pic>
    </p:spTree>
    <p:extLst>
      <p:ext uri="{BB962C8B-B14F-4D97-AF65-F5344CB8AC3E}">
        <p14:creationId xmlns:p14="http://schemas.microsoft.com/office/powerpoint/2010/main" val="403391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820" y="433880"/>
            <a:ext cx="3664920" cy="1221640"/>
          </a:xfrm>
        </p:spPr>
        <p:txBody>
          <a:bodyPr>
            <a:normAutofit/>
          </a:bodyPr>
          <a:lstStyle/>
          <a:p>
            <a:r>
              <a:rPr lang="en-US" sz="3200" dirty="0" smtClean="0"/>
              <a:t>Hazards of Skating</a:t>
            </a:r>
            <a:br>
              <a:rPr lang="en-US" sz="3200" dirty="0" smtClean="0"/>
            </a:br>
            <a:r>
              <a:rPr lang="en-US" sz="3200" dirty="0" smtClean="0"/>
              <a:t>(continued)</a:t>
            </a:r>
            <a:endParaRPr lang="en-US" sz="3200" dirty="0"/>
          </a:p>
        </p:txBody>
      </p:sp>
      <p:sp>
        <p:nvSpPr>
          <p:cNvPr id="3" name="Content Placeholder 2"/>
          <p:cNvSpPr>
            <a:spLocks noGrp="1"/>
          </p:cNvSpPr>
          <p:nvPr>
            <p:ph idx="1"/>
          </p:nvPr>
        </p:nvSpPr>
        <p:spPr>
          <a:xfrm>
            <a:off x="448966" y="1808225"/>
            <a:ext cx="4733854" cy="2595985"/>
          </a:xfrm>
        </p:spPr>
        <p:txBody>
          <a:bodyPr>
            <a:normAutofit fontScale="77500" lnSpcReduction="20000"/>
          </a:bodyPr>
          <a:lstStyle/>
          <a:p>
            <a:pPr marL="514350" indent="-514350">
              <a:buFont typeface="+mj-lt"/>
              <a:buAutoNum type="arabicPeriod" startAt="5"/>
            </a:pPr>
            <a:r>
              <a:rPr lang="en-US" b="1" dirty="0" smtClean="0"/>
              <a:t>Hand </a:t>
            </a:r>
            <a:r>
              <a:rPr lang="en-US" b="1" dirty="0"/>
              <a:t>and Wrist Injuries</a:t>
            </a:r>
            <a:r>
              <a:rPr lang="en-US" dirty="0"/>
              <a:t/>
            </a:r>
            <a:br>
              <a:rPr lang="en-US" dirty="0"/>
            </a:br>
            <a:r>
              <a:rPr lang="en-US" dirty="0"/>
              <a:t>When we experience a slip or fall, our immediate instinct is to put our hands out to catch ourselves--which is good, because it protects the more important head and face. But it can also result in serious injury to the hand or wrist from the force of the impact.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230" y="1799490"/>
            <a:ext cx="3318115" cy="2604720"/>
          </a:xfrm>
          <a:prstGeom prst="rect">
            <a:avLst/>
          </a:prstGeom>
        </p:spPr>
      </p:pic>
    </p:spTree>
    <p:extLst>
      <p:ext uri="{BB962C8B-B14F-4D97-AF65-F5344CB8AC3E}">
        <p14:creationId xmlns:p14="http://schemas.microsoft.com/office/powerpoint/2010/main" val="63907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86585"/>
            <a:ext cx="8246070" cy="610820"/>
          </a:xfrm>
        </p:spPr>
        <p:txBody>
          <a:bodyPr>
            <a:normAutofit fontScale="90000"/>
          </a:bodyPr>
          <a:lstStyle/>
          <a:p>
            <a:r>
              <a:rPr lang="en-US" dirty="0" smtClean="0"/>
              <a:t>Skating Safety Tips</a:t>
            </a:r>
            <a:endParaRPr lang="en-US" dirty="0"/>
          </a:p>
        </p:txBody>
      </p:sp>
      <p:sp>
        <p:nvSpPr>
          <p:cNvPr id="3" name="Content Placeholder 2"/>
          <p:cNvSpPr>
            <a:spLocks noGrp="1"/>
          </p:cNvSpPr>
          <p:nvPr>
            <p:ph idx="1"/>
          </p:nvPr>
        </p:nvSpPr>
        <p:spPr>
          <a:xfrm>
            <a:off x="448966" y="1655520"/>
            <a:ext cx="6260904" cy="3359510"/>
          </a:xfrm>
        </p:spPr>
        <p:txBody>
          <a:bodyPr>
            <a:normAutofit fontScale="77500" lnSpcReduction="20000"/>
          </a:bodyPr>
          <a:lstStyle/>
          <a:p>
            <a:pPr marL="514350" indent="-514350">
              <a:buFont typeface="+mj-lt"/>
              <a:buAutoNum type="arabicPeriod"/>
            </a:pPr>
            <a:r>
              <a:rPr lang="en-US" b="1" dirty="0" smtClean="0"/>
              <a:t>Proper </a:t>
            </a:r>
            <a:r>
              <a:rPr lang="en-US" b="1" dirty="0"/>
              <a:t>Equipment</a:t>
            </a:r>
            <a:r>
              <a:rPr lang="en-US" dirty="0"/>
              <a:t/>
            </a:r>
            <a:br>
              <a:rPr lang="en-US" dirty="0"/>
            </a:br>
            <a:r>
              <a:rPr lang="en-US" dirty="0"/>
              <a:t>Many of the orthopedic skating injuries that are commonly suffered can be prevented by simply wearing proper equipment; that may include padding, helmets, and--of course--quality skates.</a:t>
            </a:r>
          </a:p>
          <a:p>
            <a:pPr marL="514350" indent="-514350">
              <a:buFont typeface="+mj-lt"/>
              <a:buAutoNum type="arabicPeriod"/>
            </a:pPr>
            <a:r>
              <a:rPr lang="en-US" b="1" dirty="0"/>
              <a:t>Proper Fit</a:t>
            </a:r>
            <a:r>
              <a:rPr lang="en-US" dirty="0"/>
              <a:t/>
            </a:r>
            <a:br>
              <a:rPr lang="en-US" dirty="0"/>
            </a:br>
            <a:r>
              <a:rPr lang="en-US" dirty="0"/>
              <a:t>Skates that do not fit properly contribute to a high number of skating injuries; they may cause stress to bones, muscles, and ligaments, as well as imbalance.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575" y="1197405"/>
            <a:ext cx="1832460" cy="18324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575" y="3029865"/>
            <a:ext cx="1832460" cy="1832460"/>
          </a:xfrm>
          <a:prstGeom prst="rect">
            <a:avLst/>
          </a:prstGeom>
        </p:spPr>
      </p:pic>
    </p:spTree>
    <p:extLst>
      <p:ext uri="{BB962C8B-B14F-4D97-AF65-F5344CB8AC3E}">
        <p14:creationId xmlns:p14="http://schemas.microsoft.com/office/powerpoint/2010/main" val="149636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39290"/>
            <a:ext cx="8246070" cy="610820"/>
          </a:xfrm>
        </p:spPr>
        <p:txBody>
          <a:bodyPr>
            <a:normAutofit fontScale="90000"/>
          </a:bodyPr>
          <a:lstStyle/>
          <a:p>
            <a:r>
              <a:rPr lang="en-US" dirty="0" smtClean="0"/>
              <a:t>Skating Safety Tips </a:t>
            </a:r>
            <a:br>
              <a:rPr lang="en-US" dirty="0" smtClean="0"/>
            </a:br>
            <a:r>
              <a:rPr lang="en-US" dirty="0" smtClean="0"/>
              <a:t>(continued)</a:t>
            </a:r>
            <a:endParaRPr lang="en-US" dirty="0"/>
          </a:p>
        </p:txBody>
      </p:sp>
      <p:sp>
        <p:nvSpPr>
          <p:cNvPr id="3" name="Content Placeholder 2"/>
          <p:cNvSpPr>
            <a:spLocks noGrp="1"/>
          </p:cNvSpPr>
          <p:nvPr>
            <p:ph idx="1"/>
          </p:nvPr>
        </p:nvSpPr>
        <p:spPr>
          <a:xfrm>
            <a:off x="448965" y="1655520"/>
            <a:ext cx="5497379" cy="3359510"/>
          </a:xfrm>
        </p:spPr>
        <p:txBody>
          <a:bodyPr>
            <a:normAutofit fontScale="70000" lnSpcReduction="20000"/>
          </a:bodyPr>
          <a:lstStyle/>
          <a:p>
            <a:pPr marL="514350" indent="-514350">
              <a:buFont typeface="+mj-lt"/>
              <a:buAutoNum type="arabicPeriod" startAt="3"/>
            </a:pPr>
            <a:r>
              <a:rPr lang="en-US" b="1" dirty="0" smtClean="0"/>
              <a:t>Warm </a:t>
            </a:r>
            <a:r>
              <a:rPr lang="en-US" b="1" dirty="0"/>
              <a:t>Up Thoroughly</a:t>
            </a:r>
            <a:r>
              <a:rPr lang="en-US" dirty="0"/>
              <a:t/>
            </a:r>
            <a:br>
              <a:rPr lang="en-US" dirty="0"/>
            </a:br>
            <a:r>
              <a:rPr lang="en-US" dirty="0"/>
              <a:t>Cold muscles and ligaments are more brittle and prone to tears and injury. Warming up can help to loosen your muscles, tendons, and ligaments and help to prevent tears.</a:t>
            </a:r>
          </a:p>
          <a:p>
            <a:pPr marL="514350" indent="-514350">
              <a:buFont typeface="+mj-lt"/>
              <a:buAutoNum type="arabicPeriod" startAt="3"/>
            </a:pPr>
            <a:r>
              <a:rPr lang="en-US" b="1" dirty="0"/>
              <a:t>Avoid Extreme Exposure</a:t>
            </a:r>
            <a:r>
              <a:rPr lang="en-US" dirty="0"/>
              <a:t/>
            </a:r>
            <a:br>
              <a:rPr lang="en-US" dirty="0"/>
            </a:br>
            <a:r>
              <a:rPr lang="en-US" dirty="0"/>
              <a:t>Wear adequately warm clothing--thick layers and a waterproof shell. And pay attention to changing weather. If you start to feel uncomfortable or chilled, it’s time to end your activity and return to warm shelter.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50" y="3347591"/>
            <a:ext cx="2533041" cy="1611295"/>
          </a:xfrm>
          <a:prstGeom prst="rect">
            <a:avLst/>
          </a:prstGeom>
        </p:spPr>
      </p:pic>
      <p:pic>
        <p:nvPicPr>
          <p:cNvPr id="6" name="Picture 5"/>
          <p:cNvPicPr>
            <a:picLocks noChangeAspect="1"/>
          </p:cNvPicPr>
          <p:nvPr/>
        </p:nvPicPr>
        <p:blipFill>
          <a:blip r:embed="rId3"/>
          <a:stretch>
            <a:fillRect/>
          </a:stretch>
        </p:blipFill>
        <p:spPr>
          <a:xfrm>
            <a:off x="6099050" y="1655520"/>
            <a:ext cx="2533041" cy="1692071"/>
          </a:xfrm>
          <a:prstGeom prst="rect">
            <a:avLst/>
          </a:prstGeom>
        </p:spPr>
      </p:pic>
    </p:spTree>
    <p:extLst>
      <p:ext uri="{BB962C8B-B14F-4D97-AF65-F5344CB8AC3E}">
        <p14:creationId xmlns:p14="http://schemas.microsoft.com/office/powerpoint/2010/main" val="286628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1b</a:t>
            </a:r>
            <a:endParaRPr lang="en-US" dirty="0"/>
          </a:p>
        </p:txBody>
      </p:sp>
      <p:sp>
        <p:nvSpPr>
          <p:cNvPr id="5" name="Content Placeholder 4"/>
          <p:cNvSpPr>
            <a:spLocks noGrp="1"/>
          </p:cNvSpPr>
          <p:nvPr>
            <p:ph idx="1"/>
          </p:nvPr>
        </p:nvSpPr>
        <p:spPr/>
        <p:txBody>
          <a:bodyPr>
            <a:normAutofit/>
          </a:bodyPr>
          <a:lstStyle/>
          <a:p>
            <a:pPr marL="457200" lvl="1" indent="0">
              <a:lnSpc>
                <a:spcPct val="80000"/>
              </a:lnSpc>
              <a:buNone/>
            </a:pPr>
            <a:r>
              <a:rPr lang="en-US" sz="2000" dirty="0"/>
              <a:t>Show that you know first aid for injuries or illnesses that could occur while skating, including hypothermia, frostbite, lacerations, abrasions, fractures, sprains and strains, blisters, heat-related reactions, and shock.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spTree>
    <p:extLst>
      <p:ext uri="{BB962C8B-B14F-4D97-AF65-F5344CB8AC3E}">
        <p14:creationId xmlns:p14="http://schemas.microsoft.com/office/powerpoint/2010/main" val="103706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Hypothermia</a:t>
            </a:r>
            <a:endParaRPr lang="en-US" dirty="0">
              <a:solidFill>
                <a:srgbClr val="FFFF00"/>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rotWithShape="1">
          <a:blip r:embed="rId2"/>
          <a:srcRect t="8917" b="5598"/>
          <a:stretch/>
        </p:blipFill>
        <p:spPr>
          <a:xfrm>
            <a:off x="5632700" y="1006075"/>
            <a:ext cx="3054100" cy="3916157"/>
          </a:xfrm>
          <a:prstGeom prst="rect">
            <a:avLst/>
          </a:prstGeom>
        </p:spPr>
      </p:pic>
      <p:sp>
        <p:nvSpPr>
          <p:cNvPr id="5" name="Content Placeholder 4"/>
          <p:cNvSpPr>
            <a:spLocks noGrp="1"/>
          </p:cNvSpPr>
          <p:nvPr>
            <p:ph sz="half" idx="2"/>
          </p:nvPr>
        </p:nvSpPr>
        <p:spPr>
          <a:xfrm>
            <a:off x="457136" y="1502815"/>
            <a:ext cx="5031093" cy="3394472"/>
          </a:xfrm>
        </p:spPr>
        <p:txBody>
          <a:bodyPr>
            <a:normAutofit lnSpcReduction="10000"/>
          </a:bodyPr>
          <a:lstStyle/>
          <a:p>
            <a:r>
              <a:rPr lang="en-US" dirty="0">
                <a:solidFill>
                  <a:schemeClr val="bg1">
                    <a:lumMod val="95000"/>
                  </a:schemeClr>
                </a:solidFill>
              </a:rPr>
              <a:t>Gently remove wet clothing. </a:t>
            </a:r>
            <a:endParaRPr lang="en-US" dirty="0" smtClean="0">
              <a:solidFill>
                <a:schemeClr val="bg1">
                  <a:lumMod val="95000"/>
                </a:schemeClr>
              </a:solidFill>
            </a:endParaRPr>
          </a:p>
          <a:p>
            <a:r>
              <a:rPr lang="en-US" dirty="0" smtClean="0">
                <a:solidFill>
                  <a:schemeClr val="bg1">
                    <a:lumMod val="95000"/>
                  </a:schemeClr>
                </a:solidFill>
              </a:rPr>
              <a:t>Replace </a:t>
            </a:r>
            <a:r>
              <a:rPr lang="en-US" dirty="0">
                <a:solidFill>
                  <a:schemeClr val="bg1">
                    <a:lumMod val="95000"/>
                  </a:schemeClr>
                </a:solidFill>
              </a:rPr>
              <a:t>wet things with warm, dry coats or blankets. </a:t>
            </a:r>
            <a:endParaRPr lang="en-US" dirty="0" smtClean="0">
              <a:solidFill>
                <a:schemeClr val="bg1">
                  <a:lumMod val="95000"/>
                </a:schemeClr>
              </a:solidFill>
            </a:endParaRPr>
          </a:p>
          <a:p>
            <a:r>
              <a:rPr lang="en-US" dirty="0" smtClean="0">
                <a:solidFill>
                  <a:schemeClr val="bg1">
                    <a:lumMod val="95000"/>
                  </a:schemeClr>
                </a:solidFill>
              </a:rPr>
              <a:t>If </a:t>
            </a:r>
            <a:r>
              <a:rPr lang="en-US" dirty="0">
                <a:solidFill>
                  <a:schemeClr val="bg1">
                    <a:lumMod val="95000"/>
                  </a:schemeClr>
                </a:solidFill>
              </a:rPr>
              <a:t>further warming is needed, do so gradually. </a:t>
            </a:r>
            <a:endParaRPr lang="en-US" dirty="0" smtClean="0">
              <a:solidFill>
                <a:schemeClr val="bg1">
                  <a:lumMod val="95000"/>
                </a:schemeClr>
              </a:solidFill>
            </a:endParaRPr>
          </a:p>
          <a:p>
            <a:pPr lvl="1"/>
            <a:r>
              <a:rPr lang="en-US" dirty="0" smtClean="0">
                <a:solidFill>
                  <a:schemeClr val="bg1">
                    <a:lumMod val="95000"/>
                  </a:schemeClr>
                </a:solidFill>
              </a:rPr>
              <a:t>For </a:t>
            </a:r>
            <a:r>
              <a:rPr lang="en-US" dirty="0">
                <a:solidFill>
                  <a:schemeClr val="bg1">
                    <a:lumMod val="95000"/>
                  </a:schemeClr>
                </a:solidFill>
              </a:rPr>
              <a:t>example, apply warm, dry compresses to the center of the body — neck, chest and groin.</a:t>
            </a:r>
          </a:p>
        </p:txBody>
      </p:sp>
    </p:spTree>
    <p:extLst>
      <p:ext uri="{BB962C8B-B14F-4D97-AF65-F5344CB8AC3E}">
        <p14:creationId xmlns:p14="http://schemas.microsoft.com/office/powerpoint/2010/main" val="215110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Frostbite</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877410" y="1063229"/>
            <a:ext cx="4114863" cy="3687555"/>
          </a:xfrm>
        </p:spPr>
        <p:txBody>
          <a:bodyPr>
            <a:normAutofit fontScale="77500" lnSpcReduction="20000"/>
          </a:bodyPr>
          <a:lstStyle/>
          <a:p>
            <a:r>
              <a:rPr lang="en-US" dirty="0">
                <a:solidFill>
                  <a:schemeClr val="bg1">
                    <a:lumMod val="95000"/>
                  </a:schemeClr>
                </a:solidFill>
              </a:rPr>
              <a:t>Warm the frostbitten parts in warm (not hot) water for about 30 minutes. </a:t>
            </a:r>
            <a:endParaRPr lang="en-US" dirty="0" smtClean="0">
              <a:solidFill>
                <a:schemeClr val="bg1">
                  <a:lumMod val="95000"/>
                </a:schemeClr>
              </a:solidFill>
            </a:endParaRPr>
          </a:p>
          <a:p>
            <a:r>
              <a:rPr lang="en-US" dirty="0" smtClean="0">
                <a:solidFill>
                  <a:schemeClr val="bg1">
                    <a:lumMod val="95000"/>
                  </a:schemeClr>
                </a:solidFill>
              </a:rPr>
              <a:t>Place </a:t>
            </a:r>
            <a:r>
              <a:rPr lang="en-US" dirty="0">
                <a:solidFill>
                  <a:schemeClr val="bg1">
                    <a:lumMod val="95000"/>
                  </a:schemeClr>
                </a:solidFill>
              </a:rPr>
              <a:t>clean cotton balls between frostbitten fingers and toes after they've been warmed. </a:t>
            </a:r>
            <a:endParaRPr lang="en-US" dirty="0" smtClean="0">
              <a:solidFill>
                <a:schemeClr val="bg1">
                  <a:lumMod val="95000"/>
                </a:schemeClr>
              </a:solidFill>
            </a:endParaRPr>
          </a:p>
          <a:p>
            <a:r>
              <a:rPr lang="en-US" dirty="0" smtClean="0">
                <a:solidFill>
                  <a:schemeClr val="bg1">
                    <a:lumMod val="95000"/>
                  </a:schemeClr>
                </a:solidFill>
              </a:rPr>
              <a:t>Loosely </a:t>
            </a:r>
            <a:r>
              <a:rPr lang="en-US" dirty="0">
                <a:solidFill>
                  <a:schemeClr val="bg1">
                    <a:lumMod val="95000"/>
                  </a:schemeClr>
                </a:solidFill>
              </a:rPr>
              <a:t>wrap warmed areas with clean bandages to prevent refreezing. </a:t>
            </a:r>
            <a:endParaRPr lang="en-US" dirty="0" smtClean="0">
              <a:solidFill>
                <a:schemeClr val="bg1">
                  <a:lumMod val="95000"/>
                </a:schemeClr>
              </a:solidFill>
            </a:endParaRPr>
          </a:p>
          <a:p>
            <a:r>
              <a:rPr lang="en-US" dirty="0" smtClean="0">
                <a:solidFill>
                  <a:schemeClr val="bg1">
                    <a:lumMod val="95000"/>
                  </a:schemeClr>
                </a:solidFill>
              </a:rPr>
              <a:t>Give acetaminophen </a:t>
            </a:r>
            <a:r>
              <a:rPr lang="en-US" dirty="0">
                <a:solidFill>
                  <a:schemeClr val="bg1">
                    <a:lumMod val="95000"/>
                  </a:schemeClr>
                </a:solidFill>
              </a:rPr>
              <a:t>or ibuprofen for pain.</a:t>
            </a:r>
          </a:p>
        </p:txBody>
      </p:sp>
      <p:pic>
        <p:nvPicPr>
          <p:cNvPr id="6" name="Content Placeholder 5"/>
          <p:cNvPicPr>
            <a:picLocks noGrp="1" noChangeAspect="1"/>
          </p:cNvPicPr>
          <p:nvPr>
            <p:ph sz="half" idx="1"/>
          </p:nvPr>
        </p:nvPicPr>
        <p:blipFill rotWithShape="1">
          <a:blip r:embed="rId2"/>
          <a:srcRect b="6084"/>
          <a:stretch/>
        </p:blipFill>
        <p:spPr>
          <a:xfrm>
            <a:off x="296260" y="1655520"/>
            <a:ext cx="4038600" cy="2901395"/>
          </a:xfrm>
          <a:prstGeom prst="rect">
            <a:avLst/>
          </a:prstGeom>
        </p:spPr>
      </p:pic>
    </p:spTree>
    <p:extLst>
      <p:ext uri="{BB962C8B-B14F-4D97-AF65-F5344CB8AC3E}">
        <p14:creationId xmlns:p14="http://schemas.microsoft.com/office/powerpoint/2010/main" val="383944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FF00"/>
                </a:solidFill>
                <a:effectLst>
                  <a:outerShdw blurRad="38100" dist="38100" dir="2700000" algn="tl">
                    <a:srgbClr val="000000">
                      <a:alpha val="43137"/>
                    </a:srgbClr>
                  </a:outerShdw>
                </a:effectLst>
              </a:rPr>
              <a:t>First Aid for Lacerations</a:t>
            </a:r>
          </a:p>
        </p:txBody>
      </p:sp>
      <p:sp>
        <p:nvSpPr>
          <p:cNvPr id="5" name="Content Placeholder 4"/>
          <p:cNvSpPr>
            <a:spLocks noGrp="1"/>
          </p:cNvSpPr>
          <p:nvPr>
            <p:ph sz="half" idx="2"/>
          </p:nvPr>
        </p:nvSpPr>
        <p:spPr>
          <a:xfrm>
            <a:off x="4877410" y="1063229"/>
            <a:ext cx="4114863" cy="3687555"/>
          </a:xfrm>
        </p:spPr>
        <p:txBody>
          <a:bodyPr>
            <a:normAutofit fontScale="62500" lnSpcReduction="20000"/>
          </a:bodyPr>
          <a:lstStyle/>
          <a:p>
            <a:r>
              <a:rPr lang="en-US" dirty="0">
                <a:solidFill>
                  <a:schemeClr val="bg1">
                    <a:lumMod val="95000"/>
                  </a:schemeClr>
                </a:solidFill>
              </a:rPr>
              <a:t>Stop the Bleeding by apply direct pressure on the area if necessary.</a:t>
            </a:r>
          </a:p>
          <a:p>
            <a:r>
              <a:rPr lang="en-US" dirty="0">
                <a:solidFill>
                  <a:schemeClr val="bg1">
                    <a:lumMod val="95000"/>
                  </a:schemeClr>
                </a:solidFill>
              </a:rPr>
              <a:t>Clean the area with warm water and gentle soap.</a:t>
            </a:r>
          </a:p>
          <a:p>
            <a:r>
              <a:rPr lang="en-US" dirty="0">
                <a:solidFill>
                  <a:schemeClr val="bg1">
                    <a:lumMod val="95000"/>
                  </a:schemeClr>
                </a:solidFill>
              </a:rPr>
              <a:t>Apply an antibiotic ointment to reduce chance of infection.</a:t>
            </a:r>
          </a:p>
          <a:p>
            <a:r>
              <a:rPr lang="en-US" dirty="0">
                <a:solidFill>
                  <a:schemeClr val="bg1">
                    <a:lumMod val="95000"/>
                  </a:schemeClr>
                </a:solidFill>
              </a:rPr>
              <a:t>For a minor laceration, remove the bandage after a couple of days to promote healing.</a:t>
            </a:r>
          </a:p>
          <a:p>
            <a:r>
              <a:rPr lang="en-US" dirty="0">
                <a:solidFill>
                  <a:schemeClr val="bg1">
                    <a:lumMod val="95000"/>
                  </a:schemeClr>
                </a:solidFill>
              </a:rPr>
              <a:t>Call a health care provider if:</a:t>
            </a:r>
          </a:p>
          <a:p>
            <a:pPr lvl="1"/>
            <a:r>
              <a:rPr lang="en-US" dirty="0">
                <a:solidFill>
                  <a:schemeClr val="bg1">
                    <a:lumMod val="95000"/>
                  </a:schemeClr>
                </a:solidFill>
              </a:rPr>
              <a:t>The cut is deep or over a joint</a:t>
            </a:r>
          </a:p>
          <a:p>
            <a:pPr lvl="1"/>
            <a:r>
              <a:rPr lang="en-US" dirty="0">
                <a:solidFill>
                  <a:schemeClr val="bg1">
                    <a:lumMod val="95000"/>
                  </a:schemeClr>
                </a:solidFill>
              </a:rPr>
              <a:t>If the cut doesn't heal or shows signs of infection, including redness, swelling, pus, or excessive pain.</a:t>
            </a:r>
          </a:p>
        </p:txBody>
      </p:sp>
      <p:pic>
        <p:nvPicPr>
          <p:cNvPr id="7" name="Content Placeholder 6"/>
          <p:cNvPicPr>
            <a:picLocks noGrp="1" noChangeAspect="1"/>
          </p:cNvPicPr>
          <p:nvPr>
            <p:ph sz="half" idx="1"/>
          </p:nvPr>
        </p:nvPicPr>
        <p:blipFill>
          <a:blip r:embed="rId2"/>
          <a:stretch>
            <a:fillRect/>
          </a:stretch>
        </p:blipFill>
        <p:spPr>
          <a:xfrm>
            <a:off x="457200" y="1551781"/>
            <a:ext cx="4038600" cy="2690812"/>
          </a:xfrm>
          <a:prstGeom prst="rect">
            <a:avLst/>
          </a:prstGeom>
        </p:spPr>
      </p:pic>
    </p:spTree>
    <p:extLst>
      <p:ext uri="{BB962C8B-B14F-4D97-AF65-F5344CB8AC3E}">
        <p14:creationId xmlns:p14="http://schemas.microsoft.com/office/powerpoint/2010/main" val="14266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FF00"/>
                </a:solidFill>
                <a:effectLst>
                  <a:outerShdw blurRad="38100" dist="38100" dir="2700000" algn="tl">
                    <a:srgbClr val="000000">
                      <a:alpha val="43137"/>
                    </a:srgbClr>
                  </a:outerShdw>
                </a:effectLst>
              </a:rPr>
              <a:t>First Aid for </a:t>
            </a:r>
            <a:r>
              <a:rPr lang="en-US" dirty="0" smtClean="0">
                <a:solidFill>
                  <a:srgbClr val="FFFF00"/>
                </a:solidFill>
                <a:effectLst>
                  <a:outerShdw blurRad="38100" dist="38100" dir="2700000" algn="tl">
                    <a:srgbClr val="000000">
                      <a:alpha val="43137"/>
                    </a:srgbClr>
                  </a:outerShdw>
                </a:effectLst>
              </a:rPr>
              <a:t>Abrasions</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877410" y="1063229"/>
            <a:ext cx="4114863" cy="3687555"/>
          </a:xfrm>
        </p:spPr>
        <p:txBody>
          <a:bodyPr>
            <a:normAutofit fontScale="62500" lnSpcReduction="20000"/>
          </a:bodyPr>
          <a:lstStyle/>
          <a:p>
            <a:pPr eaLnBrk="0" fontAlgn="base" hangingPunct="0">
              <a:spcBef>
                <a:spcPct val="0"/>
              </a:spcBef>
              <a:spcAft>
                <a:spcPct val="0"/>
              </a:spcAft>
            </a:pPr>
            <a:r>
              <a:rPr lang="en-US" altLang="en-US" dirty="0">
                <a:solidFill>
                  <a:schemeClr val="bg1">
                    <a:lumMod val="95000"/>
                  </a:schemeClr>
                </a:solidFill>
              </a:rPr>
              <a:t>Gently clean the area with cool to lukewarm water and mild soap.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Remove </a:t>
            </a:r>
            <a:r>
              <a:rPr lang="en-US" altLang="en-US" dirty="0">
                <a:solidFill>
                  <a:schemeClr val="bg1">
                    <a:lumMod val="95000"/>
                  </a:schemeClr>
                </a:solidFill>
              </a:rPr>
              <a:t>dirt or other particles from the wound using sterilized tweezers.</a:t>
            </a:r>
          </a:p>
          <a:p>
            <a:pPr eaLnBrk="0" fontAlgn="base" hangingPunct="0">
              <a:spcBef>
                <a:spcPct val="0"/>
              </a:spcBef>
              <a:spcAft>
                <a:spcPct val="0"/>
              </a:spcAft>
            </a:pPr>
            <a:r>
              <a:rPr lang="en-US" dirty="0" smtClean="0">
                <a:solidFill>
                  <a:schemeClr val="bg1">
                    <a:lumMod val="95000"/>
                  </a:schemeClr>
                </a:solidFill>
              </a:rPr>
              <a:t>Apply </a:t>
            </a:r>
            <a:r>
              <a:rPr lang="en-US" dirty="0">
                <a:solidFill>
                  <a:schemeClr val="bg1">
                    <a:lumMod val="95000"/>
                  </a:schemeClr>
                </a:solidFill>
              </a:rPr>
              <a:t>an antibiotic ointment to reduce chance of infection.</a:t>
            </a:r>
          </a:p>
          <a:p>
            <a:pPr eaLnBrk="0" fontAlgn="base" hangingPunct="0">
              <a:spcBef>
                <a:spcPct val="0"/>
              </a:spcBef>
              <a:spcAft>
                <a:spcPct val="0"/>
              </a:spcAft>
            </a:pPr>
            <a:r>
              <a:rPr lang="en-US" altLang="en-US" dirty="0" smtClean="0">
                <a:solidFill>
                  <a:schemeClr val="bg1">
                    <a:lumMod val="95000"/>
                  </a:schemeClr>
                </a:solidFill>
              </a:rPr>
              <a:t>Cover </a:t>
            </a:r>
            <a:r>
              <a:rPr lang="en-US" altLang="en-US" dirty="0">
                <a:solidFill>
                  <a:schemeClr val="bg1">
                    <a:lumMod val="95000"/>
                  </a:schemeClr>
                </a:solidFill>
              </a:rPr>
              <a:t>it with a clean bandage or gauze.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Gently </a:t>
            </a:r>
            <a:r>
              <a:rPr lang="en-US" altLang="en-US" dirty="0">
                <a:solidFill>
                  <a:schemeClr val="bg1">
                    <a:lumMod val="95000"/>
                  </a:schemeClr>
                </a:solidFill>
              </a:rPr>
              <a:t>clean the wound and change the ointment and bandage once per day. </a:t>
            </a:r>
          </a:p>
          <a:p>
            <a:pPr eaLnBrk="0" fontAlgn="base" hangingPunct="0">
              <a:spcBef>
                <a:spcPct val="0"/>
              </a:spcBef>
              <a:spcAft>
                <a:spcPct val="0"/>
              </a:spcAft>
            </a:pPr>
            <a:r>
              <a:rPr lang="en-US" altLang="en-US" dirty="0">
                <a:solidFill>
                  <a:schemeClr val="bg1">
                    <a:lumMod val="95000"/>
                  </a:schemeClr>
                </a:solidFill>
              </a:rPr>
              <a:t>Watch the area for signs of infection, like pain or redness and swelling.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See </a:t>
            </a:r>
            <a:r>
              <a:rPr lang="en-US" altLang="en-US" dirty="0">
                <a:solidFill>
                  <a:schemeClr val="bg1">
                    <a:lumMod val="95000"/>
                  </a:schemeClr>
                </a:solidFill>
              </a:rPr>
              <a:t>your doctor if you suspect infection. </a:t>
            </a:r>
          </a:p>
          <a:p>
            <a:r>
              <a:rPr lang="en-US" dirty="0" smtClean="0">
                <a:solidFill>
                  <a:schemeClr val="bg1">
                    <a:lumMod val="95000"/>
                  </a:schemeClr>
                </a:solidFill>
              </a:rPr>
              <a:t> </a:t>
            </a:r>
            <a:endParaRPr lang="en-US" dirty="0">
              <a:solidFill>
                <a:schemeClr val="bg1">
                  <a:lumMod val="95000"/>
                </a:schemeClr>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556246"/>
            <a:ext cx="4038600" cy="2681882"/>
          </a:xfrm>
        </p:spPr>
      </p:pic>
    </p:spTree>
    <p:extLst>
      <p:ext uri="{BB962C8B-B14F-4D97-AF65-F5344CB8AC3E}">
        <p14:creationId xmlns:p14="http://schemas.microsoft.com/office/powerpoint/2010/main" val="275821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Fractures</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648199" y="1044700"/>
            <a:ext cx="4352245" cy="3970329"/>
          </a:xfrm>
        </p:spPr>
        <p:txBody>
          <a:bodyPr>
            <a:normAutofit fontScale="55000" lnSpcReduction="20000"/>
          </a:bodyPr>
          <a:lstStyle/>
          <a:p>
            <a:r>
              <a:rPr lang="en-US" dirty="0">
                <a:solidFill>
                  <a:schemeClr val="bg1">
                    <a:lumMod val="95000"/>
                  </a:schemeClr>
                </a:solidFill>
              </a:rPr>
              <a:t>Stop any bleeding: If they’re bleeding, elevate and apply pressure to the wound using a sterile bandage, a clean cloth, or a clean piece of clothing.</a:t>
            </a:r>
          </a:p>
          <a:p>
            <a:r>
              <a:rPr lang="en-US" dirty="0">
                <a:solidFill>
                  <a:schemeClr val="bg1">
                    <a:lumMod val="95000"/>
                  </a:schemeClr>
                </a:solidFill>
              </a:rPr>
              <a:t>Immobilize the injured area: If you suspect they’ve broken a bone in their neck or back, help them stay as still as possible. If you suspect they’ve broken a bone in one of their limbs, immobilize the area using a splint or sling. </a:t>
            </a:r>
          </a:p>
          <a:p>
            <a:r>
              <a:rPr lang="en-US" dirty="0">
                <a:solidFill>
                  <a:schemeClr val="bg1">
                    <a:lumMod val="95000"/>
                  </a:schemeClr>
                </a:solidFill>
              </a:rPr>
              <a:t>Apply cold to the area: Wrap an ice pack or bag of ice cubes in a piece of cloth and apply it to the injured area for up to 10 minutes at a time. </a:t>
            </a:r>
          </a:p>
          <a:p>
            <a:r>
              <a:rPr lang="en-US" dirty="0">
                <a:solidFill>
                  <a:schemeClr val="bg1">
                    <a:lumMod val="95000"/>
                  </a:schemeClr>
                </a:solidFill>
              </a:rPr>
              <a:t>Treat them for shock: Help them get into a comfortable position, encourage them to rest, and reassure them. Cover them with a blanket or clothing to keep them warm.</a:t>
            </a:r>
          </a:p>
          <a:p>
            <a:r>
              <a:rPr lang="en-US" dirty="0">
                <a:solidFill>
                  <a:schemeClr val="bg1">
                    <a:lumMod val="95000"/>
                  </a:schemeClr>
                </a:solidFill>
              </a:rPr>
              <a:t>Get professional help: Call 911 or help them get to the emergency department for professional care.</a:t>
            </a:r>
          </a:p>
          <a:p>
            <a:endParaRPr lang="en-US" dirty="0">
              <a:solidFill>
                <a:schemeClr val="bg1">
                  <a:lumMod val="95000"/>
                </a:schemeClr>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9785" y="1502815"/>
            <a:ext cx="2595985" cy="3167102"/>
          </a:xfrm>
        </p:spPr>
      </p:pic>
    </p:spTree>
    <p:extLst>
      <p:ext uri="{BB962C8B-B14F-4D97-AF65-F5344CB8AC3E}">
        <p14:creationId xmlns:p14="http://schemas.microsoft.com/office/powerpoint/2010/main" val="193080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ctr">
              <a:buNone/>
            </a:pPr>
            <a:r>
              <a:rPr lang="en-US" sz="3600" dirty="0" smtClean="0"/>
              <a:t>Internet access is necessary for viewing the online tutorials of the various skating skills.</a:t>
            </a:r>
          </a:p>
          <a:p>
            <a:pPr marL="0" indent="0" algn="ctr">
              <a:buNone/>
            </a:pPr>
            <a:r>
              <a:rPr lang="en-US" sz="3600" dirty="0" smtClean="0"/>
              <a:t>If you are a Scout, please obtain parental permission before viewing the videos.</a:t>
            </a:r>
            <a:endParaRPr lang="en-US" sz="3600" dirty="0"/>
          </a:p>
        </p:txBody>
      </p:sp>
    </p:spTree>
    <p:extLst>
      <p:ext uri="{BB962C8B-B14F-4D97-AF65-F5344CB8AC3E}">
        <p14:creationId xmlns:p14="http://schemas.microsoft.com/office/powerpoint/2010/main" val="256996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rPr>
              <a:t>First Aid for Sprains and Strains</a:t>
            </a:r>
            <a:endParaRPr lang="en-US" dirty="0">
              <a:solidFill>
                <a:srgbClr val="FFFF00"/>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4362" y="1492250"/>
            <a:ext cx="3724275" cy="2809875"/>
          </a:xfrm>
        </p:spPr>
      </p:pic>
      <p:sp>
        <p:nvSpPr>
          <p:cNvPr id="5" name="Content Placeholder 4"/>
          <p:cNvSpPr>
            <a:spLocks noGrp="1"/>
          </p:cNvSpPr>
          <p:nvPr>
            <p:ph sz="half" idx="2"/>
          </p:nvPr>
        </p:nvSpPr>
        <p:spPr>
          <a:xfrm>
            <a:off x="4630457" y="1044700"/>
            <a:ext cx="4369988" cy="4029528"/>
          </a:xfrm>
        </p:spPr>
        <p:txBody>
          <a:bodyPr>
            <a:normAutofit fontScale="55000" lnSpcReduction="20000"/>
          </a:bodyPr>
          <a:lstStyle/>
          <a:p>
            <a:r>
              <a:rPr lang="en-US" b="1" u="sng" dirty="0">
                <a:solidFill>
                  <a:schemeClr val="bg1">
                    <a:lumMod val="95000"/>
                  </a:schemeClr>
                </a:solidFill>
              </a:rPr>
              <a:t>R</a:t>
            </a:r>
            <a:r>
              <a:rPr lang="en-US" b="1" dirty="0">
                <a:solidFill>
                  <a:schemeClr val="bg1">
                    <a:lumMod val="95000"/>
                  </a:schemeClr>
                </a:solidFill>
              </a:rPr>
              <a:t>est</a:t>
            </a:r>
            <a:r>
              <a:rPr lang="en-US" dirty="0">
                <a:solidFill>
                  <a:schemeClr val="bg1">
                    <a:lumMod val="95000"/>
                  </a:schemeClr>
                </a:solidFill>
              </a:rPr>
              <a:t> the sprained or strained area. If necessary, use a sling for an arm injury or crutches for a leg or foot injury. Splint an injured finger or toe by taping it to an adjacent finger or toe.</a:t>
            </a:r>
          </a:p>
          <a:p>
            <a:r>
              <a:rPr lang="en-US" b="1" u="sng" dirty="0">
                <a:solidFill>
                  <a:schemeClr val="bg1">
                    <a:lumMod val="95000"/>
                  </a:schemeClr>
                </a:solidFill>
              </a:rPr>
              <a:t>I</a:t>
            </a:r>
            <a:r>
              <a:rPr lang="en-US" b="1" dirty="0">
                <a:solidFill>
                  <a:schemeClr val="bg1">
                    <a:lumMod val="95000"/>
                  </a:schemeClr>
                </a:solidFill>
              </a:rPr>
              <a:t>ce</a:t>
            </a:r>
            <a:r>
              <a:rPr lang="en-US" dirty="0">
                <a:solidFill>
                  <a:schemeClr val="bg1">
                    <a:lumMod val="95000"/>
                  </a:schemeClr>
                </a:solidFill>
              </a:rPr>
              <a:t> for 20 minutes every hour. Never put ice directly against the skin or it may damage the skin. Use a thin towel for protection.</a:t>
            </a:r>
          </a:p>
          <a:p>
            <a:r>
              <a:rPr lang="en-US" b="1" u="sng" dirty="0">
                <a:solidFill>
                  <a:schemeClr val="bg1">
                    <a:lumMod val="95000"/>
                  </a:schemeClr>
                </a:solidFill>
              </a:rPr>
              <a:t>C</a:t>
            </a:r>
            <a:r>
              <a:rPr lang="en-US" b="1" dirty="0">
                <a:solidFill>
                  <a:schemeClr val="bg1">
                    <a:lumMod val="95000"/>
                  </a:schemeClr>
                </a:solidFill>
              </a:rPr>
              <a:t>ompress</a:t>
            </a:r>
            <a:r>
              <a:rPr lang="en-US" dirty="0">
                <a:solidFill>
                  <a:schemeClr val="bg1">
                    <a:lumMod val="95000"/>
                  </a:schemeClr>
                </a:solidFill>
              </a:rPr>
              <a:t> by wrapping an elastic (Ace) bandage or sleeve lightly (not tightly) around the joint or limb. Specialized braces, such as for the ankle, can work better than an elastic bandage for removing the swelling.</a:t>
            </a:r>
          </a:p>
          <a:p>
            <a:r>
              <a:rPr lang="en-US" b="1" u="sng" dirty="0">
                <a:solidFill>
                  <a:schemeClr val="bg1">
                    <a:lumMod val="95000"/>
                  </a:schemeClr>
                </a:solidFill>
              </a:rPr>
              <a:t>E</a:t>
            </a:r>
            <a:r>
              <a:rPr lang="en-US" b="1" dirty="0">
                <a:solidFill>
                  <a:schemeClr val="bg1">
                    <a:lumMod val="95000"/>
                  </a:schemeClr>
                </a:solidFill>
              </a:rPr>
              <a:t>levate</a:t>
            </a:r>
            <a:r>
              <a:rPr lang="en-US" dirty="0">
                <a:solidFill>
                  <a:schemeClr val="bg1">
                    <a:lumMod val="95000"/>
                  </a:schemeClr>
                </a:solidFill>
              </a:rPr>
              <a:t> the area above heart level if possible</a:t>
            </a:r>
            <a:r>
              <a:rPr lang="en-US" dirty="0" smtClean="0">
                <a:solidFill>
                  <a:schemeClr val="bg1">
                    <a:lumMod val="95000"/>
                  </a:schemeClr>
                </a:solidFill>
              </a:rPr>
              <a:t>.</a:t>
            </a:r>
          </a:p>
          <a:p>
            <a:r>
              <a:rPr lang="en-US" dirty="0" smtClean="0">
                <a:solidFill>
                  <a:schemeClr val="bg1">
                    <a:lumMod val="95000"/>
                  </a:schemeClr>
                </a:solidFill>
              </a:rPr>
              <a:t>Manage pain and inflammation with ibuprofen or acetaminophen</a:t>
            </a:r>
          </a:p>
          <a:p>
            <a:r>
              <a:rPr lang="en-US" dirty="0">
                <a:solidFill>
                  <a:schemeClr val="bg1">
                    <a:lumMod val="95000"/>
                  </a:schemeClr>
                </a:solidFill>
              </a:rPr>
              <a:t>All but the most minor strains and sprains should be evaluated by a doctor. </a:t>
            </a:r>
          </a:p>
          <a:p>
            <a:endParaRPr lang="en-US" dirty="0"/>
          </a:p>
        </p:txBody>
      </p:sp>
    </p:spTree>
    <p:extLst>
      <p:ext uri="{BB962C8B-B14F-4D97-AF65-F5344CB8AC3E}">
        <p14:creationId xmlns:p14="http://schemas.microsoft.com/office/powerpoint/2010/main" val="181212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Blisters</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4385" b="5566"/>
          <a:stretch/>
        </p:blipFill>
        <p:spPr>
          <a:xfrm>
            <a:off x="780703" y="1350110"/>
            <a:ext cx="3391593" cy="3054100"/>
          </a:xfrm>
        </p:spPr>
      </p:pic>
      <p:sp>
        <p:nvSpPr>
          <p:cNvPr id="5" name="Content Placeholder 4"/>
          <p:cNvSpPr>
            <a:spLocks noGrp="1"/>
          </p:cNvSpPr>
          <p:nvPr>
            <p:ph sz="half" idx="2"/>
          </p:nvPr>
        </p:nvSpPr>
        <p:spPr/>
        <p:txBody>
          <a:bodyPr>
            <a:normAutofit/>
          </a:bodyPr>
          <a:lstStyle/>
          <a:p>
            <a:r>
              <a:rPr lang="en-US" sz="2000" dirty="0">
                <a:solidFill>
                  <a:schemeClr val="bg1">
                    <a:lumMod val="95000"/>
                  </a:schemeClr>
                </a:solidFill>
              </a:rPr>
              <a:t>If a blister isn't too painful, try to keep it intact. </a:t>
            </a:r>
            <a:endParaRPr lang="en-US" sz="2000" dirty="0" smtClean="0">
              <a:solidFill>
                <a:schemeClr val="bg1">
                  <a:lumMod val="95000"/>
                </a:schemeClr>
              </a:solidFill>
            </a:endParaRPr>
          </a:p>
          <a:p>
            <a:r>
              <a:rPr lang="en-US" sz="2000" dirty="0" smtClean="0">
                <a:solidFill>
                  <a:schemeClr val="bg1">
                    <a:lumMod val="95000"/>
                  </a:schemeClr>
                </a:solidFill>
              </a:rPr>
              <a:t>Unbroken </a:t>
            </a:r>
            <a:r>
              <a:rPr lang="en-US" sz="2000" dirty="0">
                <a:solidFill>
                  <a:schemeClr val="bg1">
                    <a:lumMod val="95000"/>
                  </a:schemeClr>
                </a:solidFill>
              </a:rPr>
              <a:t>skin over a blister may provide a natural barrier to bacteria and decreases the risk of infection. </a:t>
            </a:r>
            <a:endParaRPr lang="en-US" sz="2000" dirty="0" smtClean="0">
              <a:solidFill>
                <a:schemeClr val="bg1">
                  <a:lumMod val="95000"/>
                </a:schemeClr>
              </a:solidFill>
            </a:endParaRPr>
          </a:p>
          <a:p>
            <a:r>
              <a:rPr lang="en-US" sz="2000" dirty="0" smtClean="0">
                <a:solidFill>
                  <a:schemeClr val="bg1">
                    <a:lumMod val="95000"/>
                  </a:schemeClr>
                </a:solidFill>
              </a:rPr>
              <a:t>Cover </a:t>
            </a:r>
            <a:r>
              <a:rPr lang="en-US" sz="2000" dirty="0">
                <a:solidFill>
                  <a:schemeClr val="bg1">
                    <a:lumMod val="95000"/>
                  </a:schemeClr>
                </a:solidFill>
              </a:rPr>
              <a:t>it with an adhesive bandage or moleskin. </a:t>
            </a:r>
          </a:p>
        </p:txBody>
      </p:sp>
    </p:spTree>
    <p:extLst>
      <p:ext uri="{BB962C8B-B14F-4D97-AF65-F5344CB8AC3E}">
        <p14:creationId xmlns:p14="http://schemas.microsoft.com/office/powerpoint/2010/main" val="154820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Blisters</a:t>
            </a:r>
            <a:endParaRPr lang="en-US" dirty="0">
              <a:solidFill>
                <a:srgbClr val="FFFF00"/>
              </a:solidFill>
              <a:effectLst>
                <a:outerShdw blurRad="38100" dist="38100" dir="2700000" algn="tl">
                  <a:srgbClr val="000000">
                    <a:alpha val="43137"/>
                  </a:srgbClr>
                </a:outerShdw>
              </a:effectLst>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96260" y="1502815"/>
            <a:ext cx="4038600" cy="2359215"/>
          </a:xfrm>
        </p:spPr>
      </p:pic>
      <p:sp>
        <p:nvSpPr>
          <p:cNvPr id="5" name="Content Placeholder 4"/>
          <p:cNvSpPr>
            <a:spLocks noGrp="1"/>
          </p:cNvSpPr>
          <p:nvPr>
            <p:ph sz="half" idx="2"/>
          </p:nvPr>
        </p:nvSpPr>
        <p:spPr>
          <a:xfrm>
            <a:off x="4648199" y="1044700"/>
            <a:ext cx="4495801" cy="4098800"/>
          </a:xfrm>
        </p:spPr>
        <p:txBody>
          <a:bodyPr>
            <a:normAutofit/>
          </a:bodyPr>
          <a:lstStyle/>
          <a:p>
            <a:pPr marL="0" indent="0">
              <a:buNone/>
            </a:pPr>
            <a:r>
              <a:rPr lang="en-US" sz="1600" dirty="0" smtClean="0">
                <a:solidFill>
                  <a:schemeClr val="bg1">
                    <a:lumMod val="95000"/>
                  </a:schemeClr>
                </a:solidFill>
              </a:rPr>
              <a:t>To </a:t>
            </a:r>
            <a:r>
              <a:rPr lang="en-US" sz="1600" dirty="0">
                <a:solidFill>
                  <a:schemeClr val="bg1">
                    <a:lumMod val="95000"/>
                  </a:schemeClr>
                </a:solidFill>
              </a:rPr>
              <a:t>relieve blister-related pain, drain the fluid while leaving the overlying skin intact. </a:t>
            </a:r>
            <a:endParaRPr lang="en-US" sz="1600" dirty="0" smtClean="0">
              <a:solidFill>
                <a:schemeClr val="bg1">
                  <a:lumMod val="95000"/>
                </a:schemeClr>
              </a:solidFill>
            </a:endParaRPr>
          </a:p>
          <a:p>
            <a:r>
              <a:rPr lang="en-US" sz="1600" dirty="0" smtClean="0">
                <a:solidFill>
                  <a:schemeClr val="bg1">
                    <a:lumMod val="95000"/>
                  </a:schemeClr>
                </a:solidFill>
              </a:rPr>
              <a:t>Wash </a:t>
            </a:r>
            <a:r>
              <a:rPr lang="en-US" sz="1600" dirty="0">
                <a:solidFill>
                  <a:schemeClr val="bg1">
                    <a:lumMod val="95000"/>
                  </a:schemeClr>
                </a:solidFill>
              </a:rPr>
              <a:t>your hands and the blister with soap and warm water.</a:t>
            </a:r>
          </a:p>
          <a:p>
            <a:r>
              <a:rPr lang="en-US" sz="1600" dirty="0">
                <a:solidFill>
                  <a:schemeClr val="bg1">
                    <a:lumMod val="95000"/>
                  </a:schemeClr>
                </a:solidFill>
              </a:rPr>
              <a:t>Swab the blister with iodine.</a:t>
            </a:r>
          </a:p>
          <a:p>
            <a:r>
              <a:rPr lang="en-US" sz="1600" dirty="0">
                <a:solidFill>
                  <a:schemeClr val="bg1">
                    <a:lumMod val="95000"/>
                  </a:schemeClr>
                </a:solidFill>
              </a:rPr>
              <a:t>Sterilize a clean, sharp needle by wiping it with rubbing alcohol.</a:t>
            </a:r>
          </a:p>
          <a:p>
            <a:r>
              <a:rPr lang="en-US" sz="1600" dirty="0">
                <a:solidFill>
                  <a:schemeClr val="bg1">
                    <a:lumMod val="95000"/>
                  </a:schemeClr>
                </a:solidFill>
              </a:rPr>
              <a:t>Use the needle to puncture the blister. Aim for several spots near the blister's edge. Let the fluid drain, but leave the overlying skin in place.</a:t>
            </a:r>
          </a:p>
          <a:p>
            <a:r>
              <a:rPr lang="en-US" sz="1600" dirty="0">
                <a:solidFill>
                  <a:schemeClr val="bg1">
                    <a:lumMod val="95000"/>
                  </a:schemeClr>
                </a:solidFill>
              </a:rPr>
              <a:t>Apply an </a:t>
            </a:r>
            <a:r>
              <a:rPr lang="en-US" sz="1600" dirty="0" smtClean="0">
                <a:solidFill>
                  <a:schemeClr val="bg1">
                    <a:lumMod val="95000"/>
                  </a:schemeClr>
                </a:solidFill>
              </a:rPr>
              <a:t>antibiotic ointment to </a:t>
            </a:r>
            <a:r>
              <a:rPr lang="en-US" sz="1600" dirty="0">
                <a:solidFill>
                  <a:schemeClr val="bg1">
                    <a:lumMod val="95000"/>
                  </a:schemeClr>
                </a:solidFill>
              </a:rPr>
              <a:t>the blister and cover it with a nonstick gauze bandage. </a:t>
            </a:r>
          </a:p>
          <a:p>
            <a:r>
              <a:rPr lang="en-US" sz="1600" dirty="0">
                <a:solidFill>
                  <a:schemeClr val="bg1">
                    <a:lumMod val="95000"/>
                  </a:schemeClr>
                </a:solidFill>
              </a:rPr>
              <a:t>Follow-up care. Check the area every day for infection. </a:t>
            </a:r>
            <a:r>
              <a:rPr lang="en-US" sz="1600" dirty="0" smtClean="0">
                <a:solidFill>
                  <a:schemeClr val="bg1">
                    <a:lumMod val="95000"/>
                  </a:schemeClr>
                </a:solidFill>
              </a:rPr>
              <a:t>Apply </a:t>
            </a:r>
            <a:r>
              <a:rPr lang="en-US" sz="1600" dirty="0">
                <a:solidFill>
                  <a:schemeClr val="bg1">
                    <a:lumMod val="95000"/>
                  </a:schemeClr>
                </a:solidFill>
              </a:rPr>
              <a:t>more ointment and a bandage.</a:t>
            </a:r>
          </a:p>
        </p:txBody>
      </p:sp>
    </p:spTree>
    <p:extLst>
      <p:ext uri="{BB962C8B-B14F-4D97-AF65-F5344CB8AC3E}">
        <p14:creationId xmlns:p14="http://schemas.microsoft.com/office/powerpoint/2010/main" val="2957193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779" y="128470"/>
            <a:ext cx="5802790" cy="572644"/>
          </a:xfrm>
        </p:spPr>
        <p:txBody>
          <a:bodyPr>
            <a:normAutofit fontScale="90000"/>
          </a:bodyPr>
          <a:lstStyle/>
          <a:p>
            <a:r>
              <a:rPr lang="en-US" dirty="0" smtClean="0"/>
              <a:t>Symptoms of Heat Reactions</a:t>
            </a:r>
            <a:endParaRPr lang="en-US" dirty="0"/>
          </a:p>
        </p:txBody>
      </p:sp>
      <p:pic>
        <p:nvPicPr>
          <p:cNvPr id="5" name="Content Placeholder 4"/>
          <p:cNvPicPr>
            <a:picLocks noGrp="1" noChangeAspect="1"/>
          </p:cNvPicPr>
          <p:nvPr>
            <p:ph idx="1"/>
          </p:nvPr>
        </p:nvPicPr>
        <p:blipFill>
          <a:blip r:embed="rId2"/>
          <a:stretch>
            <a:fillRect/>
          </a:stretch>
        </p:blipFill>
        <p:spPr>
          <a:xfrm>
            <a:off x="4113885" y="701113"/>
            <a:ext cx="4123035" cy="4329187"/>
          </a:xfrm>
          <a:prstGeom prst="rect">
            <a:avLst/>
          </a:prstGeom>
        </p:spPr>
      </p:pic>
    </p:spTree>
    <p:extLst>
      <p:ext uri="{BB962C8B-B14F-4D97-AF65-F5344CB8AC3E}">
        <p14:creationId xmlns:p14="http://schemas.microsoft.com/office/powerpoint/2010/main" val="291895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Heat Related Reactions</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281747"/>
            <a:ext cx="4038600" cy="3230880"/>
          </a:xfrm>
        </p:spPr>
      </p:pic>
      <p:sp>
        <p:nvSpPr>
          <p:cNvPr id="5" name="Content Placeholder 4"/>
          <p:cNvSpPr>
            <a:spLocks noGrp="1"/>
          </p:cNvSpPr>
          <p:nvPr>
            <p:ph sz="half" idx="2"/>
          </p:nvPr>
        </p:nvSpPr>
        <p:spPr>
          <a:xfrm>
            <a:off x="4648200" y="1200150"/>
            <a:ext cx="4504950" cy="3814879"/>
          </a:xfrm>
        </p:spPr>
        <p:txBody>
          <a:bodyPr>
            <a:normAutofit fontScale="62500" lnSpcReduction="20000"/>
          </a:bodyPr>
          <a:lstStyle/>
          <a:p>
            <a:pPr marL="0" indent="0">
              <a:buNone/>
            </a:pPr>
            <a:r>
              <a:rPr lang="en-US" dirty="0" smtClean="0">
                <a:solidFill>
                  <a:schemeClr val="bg1">
                    <a:lumMod val="95000"/>
                  </a:schemeClr>
                </a:solidFill>
              </a:rPr>
              <a:t>For Heat Exhaustion:</a:t>
            </a:r>
            <a:endParaRPr lang="en-US" dirty="0">
              <a:solidFill>
                <a:schemeClr val="bg1">
                  <a:lumMod val="95000"/>
                </a:schemeClr>
              </a:solidFill>
            </a:endParaRPr>
          </a:p>
          <a:p>
            <a:r>
              <a:rPr lang="en-US" dirty="0">
                <a:solidFill>
                  <a:schemeClr val="bg1">
                    <a:lumMod val="95000"/>
                  </a:schemeClr>
                </a:solidFill>
              </a:rPr>
              <a:t>Move the person out of the heat and into a shady or air-conditioned place.</a:t>
            </a:r>
          </a:p>
          <a:p>
            <a:r>
              <a:rPr lang="en-US" dirty="0">
                <a:solidFill>
                  <a:schemeClr val="bg1">
                    <a:lumMod val="95000"/>
                  </a:schemeClr>
                </a:solidFill>
              </a:rPr>
              <a:t>Lay the person down and elevate the legs and feet slightly.</a:t>
            </a:r>
          </a:p>
          <a:p>
            <a:r>
              <a:rPr lang="en-US" dirty="0">
                <a:solidFill>
                  <a:schemeClr val="bg1">
                    <a:lumMod val="95000"/>
                  </a:schemeClr>
                </a:solidFill>
              </a:rPr>
              <a:t>Remove tight or heavy clothing.</a:t>
            </a:r>
          </a:p>
          <a:p>
            <a:r>
              <a:rPr lang="en-US" dirty="0">
                <a:solidFill>
                  <a:schemeClr val="bg1">
                    <a:lumMod val="95000"/>
                  </a:schemeClr>
                </a:solidFill>
              </a:rPr>
              <a:t>Have the person drink cool water or other nonalcoholic beverage without caffeine.</a:t>
            </a:r>
          </a:p>
          <a:p>
            <a:r>
              <a:rPr lang="en-US" dirty="0">
                <a:solidFill>
                  <a:schemeClr val="bg1">
                    <a:lumMod val="95000"/>
                  </a:schemeClr>
                </a:solidFill>
              </a:rPr>
              <a:t>Cool the person by spraying or sponging with cool water and fanning.</a:t>
            </a:r>
          </a:p>
          <a:p>
            <a:r>
              <a:rPr lang="en-US" dirty="0">
                <a:solidFill>
                  <a:schemeClr val="bg1">
                    <a:lumMod val="95000"/>
                  </a:schemeClr>
                </a:solidFill>
              </a:rPr>
              <a:t>Monitor the person carefully.</a:t>
            </a:r>
          </a:p>
          <a:p>
            <a:r>
              <a:rPr lang="en-US" dirty="0">
                <a:solidFill>
                  <a:schemeClr val="bg1">
                    <a:lumMod val="95000"/>
                  </a:schemeClr>
                </a:solidFill>
              </a:rPr>
              <a:t>Contact a doctor if signs or symptoms worsen or if they don't improve within one hour.</a:t>
            </a:r>
          </a:p>
          <a:p>
            <a:endParaRPr lang="en-US" dirty="0"/>
          </a:p>
        </p:txBody>
      </p:sp>
    </p:spTree>
    <p:extLst>
      <p:ext uri="{BB962C8B-B14F-4D97-AF65-F5344CB8AC3E}">
        <p14:creationId xmlns:p14="http://schemas.microsoft.com/office/powerpoint/2010/main" val="57174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Shock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7654" y="1197405"/>
            <a:ext cx="5750397" cy="3054100"/>
          </a:xfrm>
        </p:spPr>
      </p:pic>
    </p:spTree>
    <p:extLst>
      <p:ext uri="{BB962C8B-B14F-4D97-AF65-F5344CB8AC3E}">
        <p14:creationId xmlns:p14="http://schemas.microsoft.com/office/powerpoint/2010/main" val="299240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Shock</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8611"/>
          <a:stretch/>
        </p:blipFill>
        <p:spPr>
          <a:xfrm>
            <a:off x="457200" y="1655520"/>
            <a:ext cx="3848100" cy="1754187"/>
          </a:xfrm>
        </p:spPr>
      </p:pic>
      <p:sp>
        <p:nvSpPr>
          <p:cNvPr id="5" name="Content Placeholder 4"/>
          <p:cNvSpPr>
            <a:spLocks noGrp="1"/>
          </p:cNvSpPr>
          <p:nvPr>
            <p:ph sz="half" idx="2"/>
          </p:nvPr>
        </p:nvSpPr>
        <p:spPr>
          <a:xfrm>
            <a:off x="4648199" y="1200151"/>
            <a:ext cx="4352245" cy="3394472"/>
          </a:xfrm>
        </p:spPr>
        <p:txBody>
          <a:bodyPr>
            <a:normAutofit fontScale="70000" lnSpcReduction="20000"/>
          </a:bodyPr>
          <a:lstStyle/>
          <a:p>
            <a:r>
              <a:rPr lang="en-US" dirty="0">
                <a:solidFill>
                  <a:schemeClr val="bg1">
                    <a:lumMod val="95000"/>
                  </a:schemeClr>
                </a:solidFill>
              </a:rPr>
              <a:t>Lay the person down and elevate the legs and feet slightly, unless you think this may cause pain or further injury. </a:t>
            </a:r>
            <a:endParaRPr lang="en-US" dirty="0" smtClean="0">
              <a:solidFill>
                <a:schemeClr val="bg1">
                  <a:lumMod val="95000"/>
                </a:schemeClr>
              </a:solidFill>
            </a:endParaRPr>
          </a:p>
          <a:p>
            <a:r>
              <a:rPr lang="en-US" dirty="0" smtClean="0">
                <a:solidFill>
                  <a:schemeClr val="bg1">
                    <a:lumMod val="95000"/>
                  </a:schemeClr>
                </a:solidFill>
              </a:rPr>
              <a:t>Keep </a:t>
            </a:r>
            <a:r>
              <a:rPr lang="en-US" dirty="0">
                <a:solidFill>
                  <a:schemeClr val="bg1">
                    <a:lumMod val="95000"/>
                  </a:schemeClr>
                </a:solidFill>
              </a:rPr>
              <a:t>the person still and don't move him or her unless necessary</a:t>
            </a:r>
            <a:r>
              <a:rPr lang="en-US" dirty="0" smtClean="0">
                <a:solidFill>
                  <a:schemeClr val="bg1">
                    <a:lumMod val="95000"/>
                  </a:schemeClr>
                </a:solidFill>
              </a:rPr>
              <a:t>.</a:t>
            </a:r>
          </a:p>
          <a:p>
            <a:r>
              <a:rPr lang="en-US" dirty="0" smtClean="0">
                <a:solidFill>
                  <a:schemeClr val="bg1">
                    <a:lumMod val="95000"/>
                  </a:schemeClr>
                </a:solidFill>
              </a:rPr>
              <a:t>Turn the victim’s head to one side if neck injury is not suspected. </a:t>
            </a:r>
          </a:p>
          <a:p>
            <a:r>
              <a:rPr lang="en-US" dirty="0" smtClean="0">
                <a:solidFill>
                  <a:schemeClr val="bg1">
                    <a:lumMod val="95000"/>
                  </a:schemeClr>
                </a:solidFill>
              </a:rPr>
              <a:t>Begin </a:t>
            </a:r>
            <a:r>
              <a:rPr lang="en-US" dirty="0">
                <a:solidFill>
                  <a:schemeClr val="bg1">
                    <a:lumMod val="95000"/>
                  </a:schemeClr>
                </a:solidFill>
              </a:rPr>
              <a:t>CPR if the person shows no signs of life, such as not breathing, coughing or moving.</a:t>
            </a:r>
          </a:p>
        </p:txBody>
      </p:sp>
    </p:spTree>
    <p:extLst>
      <p:ext uri="{BB962C8B-B14F-4D97-AF65-F5344CB8AC3E}">
        <p14:creationId xmlns:p14="http://schemas.microsoft.com/office/powerpoint/2010/main" val="1170241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2a Roller Skating</a:t>
            </a:r>
            <a:endParaRPr lang="en-US" dirty="0"/>
          </a:p>
        </p:txBody>
      </p:sp>
      <p:sp>
        <p:nvSpPr>
          <p:cNvPr id="2" name="Content Placeholder 1"/>
          <p:cNvSpPr>
            <a:spLocks noGrp="1"/>
          </p:cNvSpPr>
          <p:nvPr>
            <p:ph idx="1"/>
          </p:nvPr>
        </p:nvSpPr>
        <p:spPr/>
        <p:txBody>
          <a:bodyPr>
            <a:normAutofit/>
          </a:bodyPr>
          <a:lstStyle/>
          <a:p>
            <a:pPr marL="0" indent="0">
              <a:lnSpc>
                <a:spcPct val="80000"/>
              </a:lnSpc>
              <a:spcBef>
                <a:spcPts val="480"/>
              </a:spcBef>
              <a:buNone/>
            </a:pPr>
            <a:r>
              <a:rPr lang="en-US" sz="2000" dirty="0" smtClean="0"/>
              <a:t>Do </a:t>
            </a:r>
            <a:r>
              <a:rPr lang="en-US" sz="2000" dirty="0"/>
              <a:t>the </a:t>
            </a:r>
            <a:r>
              <a:rPr lang="en-US" sz="2000" dirty="0" smtClean="0"/>
              <a:t>following:</a:t>
            </a:r>
          </a:p>
          <a:p>
            <a:pPr marL="914400" indent="-460375">
              <a:lnSpc>
                <a:spcPct val="80000"/>
              </a:lnSpc>
              <a:spcBef>
                <a:spcPts val="480"/>
              </a:spcBef>
              <a:buFont typeface="+mj-lt"/>
              <a:buAutoNum type="arabicPeriod"/>
            </a:pPr>
            <a:r>
              <a:rPr lang="en-US" sz="2000" dirty="0" smtClean="0"/>
              <a:t>Give </a:t>
            </a:r>
            <a:r>
              <a:rPr lang="en-US" sz="2000" dirty="0"/>
              <a:t>general safety and </a:t>
            </a:r>
            <a:r>
              <a:rPr lang="en-US" sz="2000" dirty="0" smtClean="0"/>
              <a:t>etiquette </a:t>
            </a:r>
            <a:r>
              <a:rPr lang="en-US" sz="2000" dirty="0"/>
              <a:t>rules for roller </a:t>
            </a:r>
            <a:r>
              <a:rPr lang="en-US" sz="2000" dirty="0" smtClean="0"/>
              <a:t>skating.</a:t>
            </a:r>
          </a:p>
          <a:p>
            <a:pPr marL="914400" indent="-460375">
              <a:lnSpc>
                <a:spcPct val="80000"/>
              </a:lnSpc>
              <a:spcBef>
                <a:spcPts val="480"/>
              </a:spcBef>
              <a:buFont typeface="+mj-lt"/>
              <a:buAutoNum type="arabicPeriod"/>
            </a:pPr>
            <a:r>
              <a:rPr lang="en-US" sz="2000" dirty="0" smtClean="0"/>
              <a:t>Discuss </a:t>
            </a:r>
            <a:r>
              <a:rPr lang="en-US" sz="2000" dirty="0"/>
              <a:t>the parts and functions of the roller </a:t>
            </a:r>
            <a:r>
              <a:rPr lang="en-US" sz="2000" dirty="0" smtClean="0"/>
              <a:t>skate.</a:t>
            </a:r>
          </a:p>
          <a:p>
            <a:pPr marL="914400" indent="-460375">
              <a:lnSpc>
                <a:spcPct val="80000"/>
              </a:lnSpc>
              <a:spcBef>
                <a:spcPts val="480"/>
              </a:spcBef>
              <a:buFont typeface="+mj-lt"/>
              <a:buAutoNum type="arabicPeriod"/>
            </a:pPr>
            <a:r>
              <a:rPr lang="en-US" sz="2000" dirty="0" smtClean="0"/>
              <a:t>Describe </a:t>
            </a:r>
            <a:r>
              <a:rPr lang="en-US" sz="2000" dirty="0"/>
              <a:t>five essential steps to good skate care.</a:t>
            </a:r>
          </a:p>
          <a:p>
            <a:pPr>
              <a:lnSpc>
                <a:spcPct val="80000"/>
              </a:lnSpc>
              <a:spcBef>
                <a:spcPts val="480"/>
              </a:spcBef>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425" y="253477"/>
            <a:ext cx="914400" cy="933450"/>
          </a:xfrm>
          <a:prstGeom prst="rect">
            <a:avLst/>
          </a:prstGeom>
        </p:spPr>
      </p:pic>
    </p:spTree>
    <p:extLst>
      <p:ext uri="{BB962C8B-B14F-4D97-AF65-F5344CB8AC3E}">
        <p14:creationId xmlns:p14="http://schemas.microsoft.com/office/powerpoint/2010/main" val="38370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611425"/>
            <a:ext cx="8246070" cy="1068935"/>
          </a:xfrm>
        </p:spPr>
        <p:txBody>
          <a:bodyPr>
            <a:normAutofit fontScale="90000"/>
          </a:bodyPr>
          <a:lstStyle/>
          <a:p>
            <a:r>
              <a:rPr lang="en-US" dirty="0" smtClean="0"/>
              <a:t>Safety Rules and </a:t>
            </a:r>
            <a:br>
              <a:rPr lang="en-US" dirty="0" smtClean="0"/>
            </a:br>
            <a:r>
              <a:rPr lang="en-US" dirty="0" smtClean="0"/>
              <a:t>Etiquette for Roller Skating</a:t>
            </a:r>
            <a:endParaRPr lang="en-US" dirty="0"/>
          </a:p>
        </p:txBody>
      </p:sp>
      <p:sp>
        <p:nvSpPr>
          <p:cNvPr id="3" name="Content Placeholder 2"/>
          <p:cNvSpPr>
            <a:spLocks noGrp="1"/>
          </p:cNvSpPr>
          <p:nvPr>
            <p:ph idx="1"/>
          </p:nvPr>
        </p:nvSpPr>
        <p:spPr>
          <a:xfrm>
            <a:off x="448966" y="1808225"/>
            <a:ext cx="5039264" cy="3206805"/>
          </a:xfrm>
        </p:spPr>
        <p:txBody>
          <a:bodyPr>
            <a:normAutofit fontScale="70000" lnSpcReduction="20000"/>
          </a:bodyPr>
          <a:lstStyle/>
          <a:p>
            <a:r>
              <a:rPr lang="en-US" dirty="0" smtClean="0"/>
              <a:t>Be friendly and helpful to other skaters, especially to younger children.</a:t>
            </a:r>
          </a:p>
          <a:p>
            <a:r>
              <a:rPr lang="en-US" dirty="0" smtClean="0"/>
              <a:t>No speed skating during public skating sessions.  Any skater who consistently passes more skaters than pass him/her is skating too fast.</a:t>
            </a:r>
          </a:p>
          <a:p>
            <a:r>
              <a:rPr lang="en-US" dirty="0" smtClean="0"/>
              <a:t>No tag, follow-the-leader, or crack-the-whip.</a:t>
            </a:r>
          </a:p>
          <a:p>
            <a:r>
              <a:rPr lang="en-US" dirty="0" smtClean="0"/>
              <a:t>No roughhousing.</a:t>
            </a:r>
          </a:p>
          <a:p>
            <a:r>
              <a:rPr lang="en-US" dirty="0" smtClean="0"/>
              <a:t>No eating or drinking on the skating surface</a:t>
            </a:r>
            <a:endParaRPr lang="en-US" dirty="0"/>
          </a:p>
        </p:txBody>
      </p:sp>
      <p:pic>
        <p:nvPicPr>
          <p:cNvPr id="5" name="Picture 4"/>
          <p:cNvPicPr>
            <a:picLocks noChangeAspect="1"/>
          </p:cNvPicPr>
          <p:nvPr/>
        </p:nvPicPr>
        <p:blipFill>
          <a:blip r:embed="rId2"/>
          <a:stretch>
            <a:fillRect/>
          </a:stretch>
        </p:blipFill>
        <p:spPr>
          <a:xfrm>
            <a:off x="5793640" y="1808225"/>
            <a:ext cx="3026690" cy="2877160"/>
          </a:xfrm>
          <a:prstGeom prst="rect">
            <a:avLst/>
          </a:prstGeom>
        </p:spPr>
      </p:pic>
    </p:spTree>
    <p:extLst>
      <p:ext uri="{BB962C8B-B14F-4D97-AF65-F5344CB8AC3E}">
        <p14:creationId xmlns:p14="http://schemas.microsoft.com/office/powerpoint/2010/main" val="807593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39290"/>
            <a:ext cx="8246070" cy="916230"/>
          </a:xfrm>
        </p:spPr>
        <p:txBody>
          <a:bodyPr>
            <a:normAutofit fontScale="90000"/>
          </a:bodyPr>
          <a:lstStyle/>
          <a:p>
            <a:r>
              <a:rPr lang="en-US" dirty="0" smtClean="0"/>
              <a:t>Parts and Functions </a:t>
            </a:r>
            <a:br>
              <a:rPr lang="en-US" dirty="0" smtClean="0"/>
            </a:br>
            <a:r>
              <a:rPr lang="en-US" dirty="0" smtClean="0"/>
              <a:t>of Roller Skates</a:t>
            </a:r>
            <a:endParaRPr lang="en-US" dirty="0"/>
          </a:p>
        </p:txBody>
      </p:sp>
      <p:sp>
        <p:nvSpPr>
          <p:cNvPr id="3" name="Content Placeholder 2"/>
          <p:cNvSpPr>
            <a:spLocks noGrp="1"/>
          </p:cNvSpPr>
          <p:nvPr>
            <p:ph idx="1"/>
          </p:nvPr>
        </p:nvSpPr>
        <p:spPr>
          <a:xfrm>
            <a:off x="448966" y="1655519"/>
            <a:ext cx="5955494" cy="3359511"/>
          </a:xfrm>
        </p:spPr>
        <p:txBody>
          <a:bodyPr>
            <a:normAutofit fontScale="47500" lnSpcReduction="20000"/>
          </a:bodyPr>
          <a:lstStyle/>
          <a:p>
            <a:pPr marL="0" indent="0">
              <a:buNone/>
            </a:pPr>
            <a:r>
              <a:rPr lang="en-US" sz="3800" dirty="0" smtClean="0"/>
              <a:t>The Parts of a Roller Skate</a:t>
            </a:r>
          </a:p>
          <a:p>
            <a:pPr marL="230188" indent="-230188">
              <a:buFont typeface="+mj-lt"/>
              <a:buAutoNum type="arabicPeriod"/>
            </a:pPr>
            <a:r>
              <a:rPr lang="en-US" dirty="0" smtClean="0"/>
              <a:t>Every skate has a </a:t>
            </a:r>
            <a:r>
              <a:rPr lang="en-US" dirty="0" smtClean="0">
                <a:solidFill>
                  <a:srgbClr val="FFFF00"/>
                </a:solidFill>
              </a:rPr>
              <a:t>boot</a:t>
            </a:r>
            <a:r>
              <a:rPr lang="en-US" dirty="0" smtClean="0"/>
              <a:t> that is made of leather or man-made materials.</a:t>
            </a:r>
          </a:p>
          <a:p>
            <a:pPr marL="230188" indent="-230188">
              <a:buFont typeface="+mj-lt"/>
              <a:buAutoNum type="arabicPeriod"/>
            </a:pPr>
            <a:r>
              <a:rPr lang="en-US" dirty="0" smtClean="0"/>
              <a:t>The </a:t>
            </a:r>
            <a:r>
              <a:rPr lang="en-US" dirty="0" smtClean="0">
                <a:solidFill>
                  <a:srgbClr val="FFFF00"/>
                </a:solidFill>
              </a:rPr>
              <a:t>plate</a:t>
            </a:r>
            <a:r>
              <a:rPr lang="en-US" dirty="0" smtClean="0"/>
              <a:t> is the part of the skate that attaches the boot to the trucks and skate wheels. </a:t>
            </a:r>
          </a:p>
          <a:p>
            <a:pPr marL="230188" indent="-230188">
              <a:buClr>
                <a:schemeClr val="bg1">
                  <a:lumMod val="95000"/>
                </a:schemeClr>
              </a:buClr>
              <a:buFont typeface="+mj-lt"/>
              <a:buAutoNum type="arabicPeriod"/>
            </a:pPr>
            <a:r>
              <a:rPr lang="en-US" dirty="0" smtClean="0">
                <a:solidFill>
                  <a:srgbClr val="FFFF00"/>
                </a:solidFill>
              </a:rPr>
              <a:t>Wheels</a:t>
            </a:r>
            <a:r>
              <a:rPr lang="en-US" dirty="0" smtClean="0"/>
              <a:t> come in many different sizes, styles, and grip or hardness levels. </a:t>
            </a:r>
          </a:p>
          <a:p>
            <a:pPr marL="230188" indent="-230188">
              <a:buClr>
                <a:schemeClr val="bg1">
                  <a:lumMod val="95000"/>
                </a:schemeClr>
              </a:buClr>
              <a:buFont typeface="+mj-lt"/>
              <a:buAutoNum type="arabicPeriod"/>
            </a:pPr>
            <a:r>
              <a:rPr lang="en-US" dirty="0" smtClean="0">
                <a:solidFill>
                  <a:srgbClr val="FFFF00"/>
                </a:solidFill>
              </a:rPr>
              <a:t>Toe stops </a:t>
            </a:r>
            <a:r>
              <a:rPr lang="en-US" dirty="0" smtClean="0"/>
              <a:t>allow you to elevate off of your wheels and onto a stable, flat surface. </a:t>
            </a:r>
          </a:p>
          <a:p>
            <a:pPr marL="230188" indent="-230188">
              <a:buClr>
                <a:schemeClr val="bg1">
                  <a:lumMod val="95000"/>
                </a:schemeClr>
              </a:buClr>
              <a:buFont typeface="+mj-lt"/>
              <a:buAutoNum type="arabicPeriod"/>
            </a:pPr>
            <a:r>
              <a:rPr lang="en-US" dirty="0" smtClean="0">
                <a:solidFill>
                  <a:srgbClr val="FFFF00"/>
                </a:solidFill>
              </a:rPr>
              <a:t>Velcro speed straps</a:t>
            </a:r>
            <a:r>
              <a:rPr lang="en-US" dirty="0" smtClean="0"/>
              <a:t> are used to secure a tighter fit than just laces can do.</a:t>
            </a:r>
          </a:p>
          <a:p>
            <a:pPr marL="230188" indent="-230188">
              <a:buFont typeface="+mj-lt"/>
              <a:buAutoNum type="arabicPeriod"/>
            </a:pPr>
            <a:r>
              <a:rPr lang="en-US" dirty="0" smtClean="0"/>
              <a:t>The </a:t>
            </a:r>
            <a:r>
              <a:rPr lang="en-US" dirty="0" smtClean="0">
                <a:solidFill>
                  <a:srgbClr val="FFFF00"/>
                </a:solidFill>
              </a:rPr>
              <a:t>tongue</a:t>
            </a:r>
            <a:r>
              <a:rPr lang="en-US" dirty="0" smtClean="0"/>
              <a:t> of a skate boot allows for adjustable lacing and may have more or less padding depending on the type of skate.</a:t>
            </a:r>
          </a:p>
          <a:p>
            <a:pPr marL="230188" indent="-230188">
              <a:buFont typeface="+mj-lt"/>
              <a:buAutoNum type="arabicPeriod"/>
            </a:pPr>
            <a:r>
              <a:rPr lang="en-US" dirty="0" smtClean="0"/>
              <a:t>The </a:t>
            </a:r>
            <a:r>
              <a:rPr lang="en-US" dirty="0" smtClean="0">
                <a:solidFill>
                  <a:srgbClr val="FFFF00"/>
                </a:solidFill>
              </a:rPr>
              <a:t>truck</a:t>
            </a:r>
            <a:r>
              <a:rPr lang="en-US" dirty="0" smtClean="0"/>
              <a:t> of a roller skate is the piece of metal that the wheel axle passes through. The trucks attach to the plate and hold the wheels. .</a:t>
            </a:r>
          </a:p>
          <a:p>
            <a:pPr marL="230188" indent="-230188">
              <a:buClr>
                <a:schemeClr val="bg1">
                  <a:lumMod val="95000"/>
                </a:schemeClr>
              </a:buClr>
              <a:buFont typeface="+mj-lt"/>
              <a:buAutoNum type="arabicPeriod"/>
            </a:pPr>
            <a:r>
              <a:rPr lang="en-US" dirty="0" smtClean="0">
                <a:solidFill>
                  <a:srgbClr val="FFFF00"/>
                </a:solidFill>
              </a:rPr>
              <a:t>Bearings</a:t>
            </a:r>
            <a:r>
              <a:rPr lang="en-US" dirty="0" smtClean="0"/>
              <a:t> are what allow roller skates to turn, spin, and rotate on the axle of the wheel. </a:t>
            </a:r>
          </a:p>
          <a:p>
            <a:pPr marL="230188" indent="-230188">
              <a:buClr>
                <a:schemeClr val="bg1">
                  <a:lumMod val="95000"/>
                </a:schemeClr>
              </a:buClr>
              <a:buFont typeface="+mj-lt"/>
              <a:buAutoNum type="arabicPeriod"/>
            </a:pPr>
            <a:r>
              <a:rPr lang="en-US" dirty="0" smtClean="0">
                <a:solidFill>
                  <a:srgbClr val="FFFF00"/>
                </a:solidFill>
              </a:rPr>
              <a:t>Axle nuts </a:t>
            </a:r>
            <a:r>
              <a:rPr lang="en-US" dirty="0" smtClean="0"/>
              <a:t>secure your wheels onto your truck.</a:t>
            </a:r>
            <a:endParaRPr lang="en-US" dirty="0"/>
          </a:p>
        </p:txBody>
      </p:sp>
      <p:pic>
        <p:nvPicPr>
          <p:cNvPr id="6" name="Picture 5"/>
          <p:cNvPicPr>
            <a:picLocks noChangeAspect="1"/>
          </p:cNvPicPr>
          <p:nvPr/>
        </p:nvPicPr>
        <p:blipFill>
          <a:blip r:embed="rId2"/>
          <a:stretch>
            <a:fillRect/>
          </a:stretch>
        </p:blipFill>
        <p:spPr>
          <a:xfrm>
            <a:off x="6586568" y="1808225"/>
            <a:ext cx="2261172" cy="2443280"/>
          </a:xfrm>
          <a:prstGeom prst="rect">
            <a:avLst/>
          </a:prstGeom>
        </p:spPr>
      </p:pic>
    </p:spTree>
    <p:extLst>
      <p:ext uri="{BB962C8B-B14F-4D97-AF65-F5344CB8AC3E}">
        <p14:creationId xmlns:p14="http://schemas.microsoft.com/office/powerpoint/2010/main" val="65200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1985165"/>
          </a:xfrm>
        </p:spPr>
        <p:txBody>
          <a:bodyPr>
            <a:normAutofit fontScale="77500" lnSpcReduction="20000"/>
          </a:bodyPr>
          <a:lstStyle/>
          <a:p>
            <a:pPr marL="460375" indent="-460375">
              <a:buFont typeface="+mj-lt"/>
              <a:buAutoNum type="arabicPeriod"/>
            </a:pPr>
            <a:r>
              <a:rPr lang="en-US" sz="2600" dirty="0"/>
              <a:t>Do the following:</a:t>
            </a:r>
          </a:p>
          <a:p>
            <a:pPr marL="971550" lvl="1" indent="-514350">
              <a:buFont typeface="+mj-lt"/>
              <a:buAutoNum type="alphaLcPeriod"/>
            </a:pPr>
            <a:r>
              <a:rPr lang="en-US" sz="2300" dirty="0"/>
              <a:t>Explain to your counselor the most likely hazards associated with skating and what you should do to anticipate, help prevent, mitigate, and respond to these hazards.</a:t>
            </a:r>
          </a:p>
          <a:p>
            <a:pPr marL="971550" lvl="1" indent="-514350">
              <a:buFont typeface="+mj-lt"/>
              <a:buAutoNum type="alphaLcPeriod"/>
            </a:pPr>
            <a:r>
              <a:rPr lang="en-US" sz="2300" dirty="0"/>
              <a:t>Show that you know first aid for injuries or illnesses that could occur while skating, including hypothermia, frostbite, lacerations, abrasions, fractures, sprains and strains, blisters, heat-related reactions, and shock</a:t>
            </a:r>
            <a:r>
              <a:rPr lang="en-US" sz="2300" dirty="0" smtClean="0"/>
              <a:t>.</a:t>
            </a:r>
            <a:endParaRPr lang="en-US" sz="2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40" y="563190"/>
            <a:ext cx="8246070" cy="610820"/>
          </a:xfrm>
        </p:spPr>
        <p:txBody>
          <a:bodyPr>
            <a:normAutofit fontScale="90000"/>
          </a:bodyPr>
          <a:lstStyle/>
          <a:p>
            <a:r>
              <a:rPr lang="en-US" dirty="0" smtClean="0"/>
              <a:t>Roller Skate Care</a:t>
            </a:r>
            <a:endParaRPr lang="en-US" dirty="0"/>
          </a:p>
        </p:txBody>
      </p:sp>
      <p:sp>
        <p:nvSpPr>
          <p:cNvPr id="4" name="Content Placeholder 3"/>
          <p:cNvSpPr>
            <a:spLocks noGrp="1"/>
          </p:cNvSpPr>
          <p:nvPr>
            <p:ph idx="1"/>
          </p:nvPr>
        </p:nvSpPr>
        <p:spPr>
          <a:xfrm>
            <a:off x="296260" y="1655520"/>
            <a:ext cx="5802790" cy="3359510"/>
          </a:xfrm>
        </p:spPr>
        <p:txBody>
          <a:bodyPr>
            <a:normAutofit fontScale="70000" lnSpcReduction="20000"/>
          </a:bodyPr>
          <a:lstStyle/>
          <a:p>
            <a:r>
              <a:rPr lang="en-US" dirty="0" smtClean="0"/>
              <a:t>No skate should ever be used before it is lubricated.</a:t>
            </a:r>
          </a:p>
          <a:p>
            <a:r>
              <a:rPr lang="en-US" dirty="0" smtClean="0"/>
              <a:t>Use a leather softener and preserver on your boots of every 6 months</a:t>
            </a:r>
          </a:p>
          <a:p>
            <a:r>
              <a:rPr lang="en-US" dirty="0" smtClean="0"/>
              <a:t>When removing your skates, unlace them until they slip off easily.</a:t>
            </a:r>
          </a:p>
          <a:p>
            <a:r>
              <a:rPr lang="en-US" dirty="0" smtClean="0"/>
              <a:t>Put laces inside the boot for storage.</a:t>
            </a:r>
          </a:p>
          <a:p>
            <a:r>
              <a:rPr lang="en-US" dirty="0" smtClean="0"/>
              <a:t>Before you skate, make sure all nuts are on tight.</a:t>
            </a:r>
          </a:p>
          <a:p>
            <a:r>
              <a:rPr lang="en-US" dirty="0" smtClean="0"/>
              <a:t>Do not let toe stops wear down to the point where the metal parts cut up the floor.</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530" y="1583198"/>
            <a:ext cx="2443280" cy="3256892"/>
          </a:xfrm>
          <a:prstGeom prst="rect">
            <a:avLst/>
          </a:prstGeom>
        </p:spPr>
      </p:pic>
    </p:spTree>
    <p:extLst>
      <p:ext uri="{BB962C8B-B14F-4D97-AF65-F5344CB8AC3E}">
        <p14:creationId xmlns:p14="http://schemas.microsoft.com/office/powerpoint/2010/main" val="2700973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2b Roller Skating</a:t>
            </a:r>
            <a:endParaRPr lang="en-US" dirty="0"/>
          </a:p>
        </p:txBody>
      </p:sp>
      <p:sp>
        <p:nvSpPr>
          <p:cNvPr id="5" name="Content Placeholder 4"/>
          <p:cNvSpPr>
            <a:spLocks noGrp="1"/>
          </p:cNvSpPr>
          <p:nvPr>
            <p:ph idx="1"/>
          </p:nvPr>
        </p:nvSpPr>
        <p:spPr/>
        <p:txBody>
          <a:bodyPr>
            <a:normAutofit/>
          </a:bodyPr>
          <a:lstStyle/>
          <a:p>
            <a:pPr marL="0" indent="0">
              <a:lnSpc>
                <a:spcPct val="80000"/>
              </a:lnSpc>
              <a:buNone/>
            </a:pPr>
            <a:r>
              <a:rPr lang="en-US" sz="2000" dirty="0" smtClean="0"/>
              <a:t>Do the following:</a:t>
            </a:r>
            <a:endParaRPr lang="en-US" sz="2000" dirty="0"/>
          </a:p>
          <a:p>
            <a:pPr marL="914400" lvl="1" indent="-457200">
              <a:lnSpc>
                <a:spcPct val="80000"/>
              </a:lnSpc>
              <a:buFont typeface="+mj-lt"/>
              <a:buAutoNum type="arabicPeriod"/>
            </a:pPr>
            <a:r>
              <a:rPr lang="en-US" sz="2000" dirty="0" smtClean="0"/>
              <a:t>Skate </a:t>
            </a:r>
            <a:r>
              <a:rPr lang="en-US" sz="2000" dirty="0"/>
              <a:t>forward with smooth, linked strokes on two feet for at least 100 feet in both directions around the rink and demonstrate proper techniques for stopping</a:t>
            </a:r>
            <a:r>
              <a:rPr lang="en-US" sz="2000" dirty="0" smtClean="0"/>
              <a:t>. </a:t>
            </a:r>
          </a:p>
          <a:p>
            <a:pPr marL="914400" lvl="1" indent="-457200">
              <a:lnSpc>
                <a:spcPct val="80000"/>
              </a:lnSpc>
              <a:buFont typeface="+mj-lt"/>
              <a:buAutoNum type="arabicPeriod"/>
            </a:pPr>
            <a:r>
              <a:rPr lang="en-US" sz="2000" dirty="0" smtClean="0"/>
              <a:t>Skate </a:t>
            </a:r>
            <a:r>
              <a:rPr lang="en-US" sz="2000" dirty="0"/>
              <a:t>forward and glide at least 15 feet on one skate, then on the other skate</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2053640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Forward Skating </a:t>
            </a:r>
            <a:endParaRPr lang="en-US" dirty="0"/>
          </a:p>
        </p:txBody>
      </p:sp>
      <p:pic>
        <p:nvPicPr>
          <p:cNvPr id="6" name="Content Placehold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892245" y="458185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4191314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Stopping</a:t>
            </a:r>
            <a:endParaRPr lang="en-US" dirty="0"/>
          </a:p>
        </p:txBody>
      </p:sp>
      <p:pic>
        <p:nvPicPr>
          <p:cNvPr id="5" name="Content Placeholder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919983" y="455691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537603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2c Roller Skating</a:t>
            </a:r>
            <a:endParaRPr lang="en-US" dirty="0"/>
          </a:p>
        </p:txBody>
      </p:sp>
      <p:sp>
        <p:nvSpPr>
          <p:cNvPr id="5" name="Content Placeholder 4"/>
          <p:cNvSpPr>
            <a:spLocks noGrp="1"/>
          </p:cNvSpPr>
          <p:nvPr>
            <p:ph idx="1"/>
          </p:nvPr>
        </p:nvSpPr>
        <p:spPr/>
        <p:txBody>
          <a:bodyPr>
            <a:normAutofit/>
          </a:bodyPr>
          <a:lstStyle/>
          <a:p>
            <a:pPr marL="0" indent="0">
              <a:lnSpc>
                <a:spcPct val="80000"/>
              </a:lnSpc>
              <a:buNone/>
            </a:pPr>
            <a:r>
              <a:rPr lang="en-US" sz="2000" dirty="0" smtClean="0"/>
              <a:t>Do </a:t>
            </a:r>
            <a:r>
              <a:rPr lang="en-US" sz="2000" dirty="0"/>
              <a:t>the following:</a:t>
            </a:r>
          </a:p>
          <a:p>
            <a:pPr marL="914400" lvl="1" indent="-457200">
              <a:lnSpc>
                <a:spcPct val="80000"/>
              </a:lnSpc>
              <a:buFont typeface="+mj-lt"/>
              <a:buAutoNum type="arabicPeriod"/>
            </a:pPr>
            <a:r>
              <a:rPr lang="en-US" sz="2000" dirty="0" smtClean="0"/>
              <a:t>Perform </a:t>
            </a:r>
            <a:r>
              <a:rPr lang="en-US" sz="2000" dirty="0"/>
              <a:t>the </a:t>
            </a:r>
            <a:r>
              <a:rPr lang="en-US" sz="2000" dirty="0" smtClean="0"/>
              <a:t>crosscut.</a:t>
            </a:r>
          </a:p>
          <a:p>
            <a:pPr marL="914400" lvl="1" indent="-457200">
              <a:lnSpc>
                <a:spcPct val="80000"/>
              </a:lnSpc>
              <a:buFont typeface="+mj-lt"/>
              <a:buAutoNum type="arabicPeriod"/>
            </a:pPr>
            <a:r>
              <a:rPr lang="en-US" sz="2000" dirty="0" smtClean="0"/>
              <a:t>Skate </a:t>
            </a:r>
            <a:r>
              <a:rPr lang="en-US" sz="2000" dirty="0"/>
              <a:t>backward for at least 40 feet on two skates, then for at least 15 feet on one </a:t>
            </a:r>
            <a:r>
              <a:rPr lang="en-US" sz="2000" dirty="0" smtClean="0"/>
              <a:t>skate.</a:t>
            </a:r>
          </a:p>
          <a:p>
            <a:pPr marL="914400" lvl="1" indent="-457200">
              <a:lnSpc>
                <a:spcPct val="80000"/>
              </a:lnSpc>
              <a:buFont typeface="+mj-lt"/>
              <a:buAutoNum type="arabicPeriod"/>
            </a:pPr>
            <a:r>
              <a:rPr lang="en-US" sz="2000" dirty="0" smtClean="0"/>
              <a:t>Skate </a:t>
            </a:r>
            <a:r>
              <a:rPr lang="en-US" sz="2000" dirty="0"/>
              <a:t>forward in a slalom pattern for at least 40 feet on two skates, then for at least 20 feet on one </a:t>
            </a:r>
            <a:r>
              <a:rPr lang="en-US" sz="2000" dirty="0" smtClean="0"/>
              <a:t>skate.</a:t>
            </a:r>
          </a:p>
          <a:p>
            <a:pPr marL="914400" lvl="1" indent="-457200">
              <a:lnSpc>
                <a:spcPct val="80000"/>
              </a:lnSpc>
              <a:buFont typeface="+mj-lt"/>
              <a:buAutoNum type="arabicPeriod"/>
            </a:pPr>
            <a:r>
              <a:rPr lang="en-US" sz="2000" dirty="0" smtClean="0"/>
              <a:t>Skate </a:t>
            </a:r>
            <a:r>
              <a:rPr lang="en-US" sz="2000" dirty="0"/>
              <a:t>backward in a slalom pattern for at least 15 feet on two skates</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2579106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Crosscut</a:t>
            </a:r>
            <a:endParaRPr lang="en-US" dirty="0"/>
          </a:p>
        </p:txBody>
      </p:sp>
      <p:pic>
        <p:nvPicPr>
          <p:cNvPr id="5" name="Content Placeholder 4">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4" name="TextBox 3"/>
          <p:cNvSpPr txBox="1"/>
          <p:nvPr/>
        </p:nvSpPr>
        <p:spPr>
          <a:xfrm>
            <a:off x="2917667" y="4631098"/>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27544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Skating Backwards</a:t>
            </a:r>
            <a:endParaRPr lang="en-US" dirty="0"/>
          </a:p>
        </p:txBody>
      </p:sp>
      <p:pic>
        <p:nvPicPr>
          <p:cNvPr id="5" name="Content Placeholder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892245" y="470962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1584859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95575"/>
            <a:ext cx="8246070" cy="610820"/>
          </a:xfrm>
        </p:spPr>
        <p:txBody>
          <a:bodyPr>
            <a:normAutofit fontScale="90000"/>
          </a:bodyPr>
          <a:lstStyle/>
          <a:p>
            <a:r>
              <a:rPr lang="en-US" dirty="0" smtClean="0"/>
              <a:t>Slalom Skating</a:t>
            </a:r>
            <a:endParaRPr lang="en-US" dirty="0"/>
          </a:p>
        </p:txBody>
      </p:sp>
      <p:sp>
        <p:nvSpPr>
          <p:cNvPr id="3" name="Content Placeholder 2"/>
          <p:cNvSpPr>
            <a:spLocks noGrp="1"/>
          </p:cNvSpPr>
          <p:nvPr>
            <p:ph idx="1"/>
          </p:nvPr>
        </p:nvSpPr>
        <p:spPr>
          <a:xfrm>
            <a:off x="448965" y="1502815"/>
            <a:ext cx="3512215" cy="3359509"/>
          </a:xfrm>
        </p:spPr>
        <p:txBody>
          <a:bodyPr>
            <a:normAutofit/>
          </a:bodyPr>
          <a:lstStyle/>
          <a:p>
            <a:r>
              <a:rPr lang="en-US" sz="2000" dirty="0" smtClean="0"/>
              <a:t>The illustration shows how to skate the slalom pattern.</a:t>
            </a:r>
          </a:p>
          <a:p>
            <a:r>
              <a:rPr lang="en-US" sz="2000" dirty="0" smtClean="0"/>
              <a:t>This is a serpentine movement, following a course that is laid out on the skating surface</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885" y="1532469"/>
            <a:ext cx="4675718" cy="2493716"/>
          </a:xfrm>
          <a:prstGeom prst="rect">
            <a:avLst/>
          </a:prstGeom>
          <a:solidFill>
            <a:schemeClr val="bg1"/>
          </a:solidFill>
        </p:spPr>
      </p:pic>
    </p:spTree>
    <p:extLst>
      <p:ext uri="{BB962C8B-B14F-4D97-AF65-F5344CB8AC3E}">
        <p14:creationId xmlns:p14="http://schemas.microsoft.com/office/powerpoint/2010/main" val="142411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2d Roller Skating</a:t>
            </a:r>
            <a:endParaRPr lang="en-US" dirty="0"/>
          </a:p>
        </p:txBody>
      </p:sp>
      <p:sp>
        <p:nvSpPr>
          <p:cNvPr id="5" name="Content Placeholder 4"/>
          <p:cNvSpPr>
            <a:spLocks noGrp="1"/>
          </p:cNvSpPr>
          <p:nvPr>
            <p:ph idx="1"/>
          </p:nvPr>
        </p:nvSpPr>
        <p:spPr/>
        <p:txBody>
          <a:bodyPr>
            <a:normAutofit/>
          </a:bodyPr>
          <a:lstStyle/>
          <a:p>
            <a:pPr marL="0" indent="0">
              <a:lnSpc>
                <a:spcPct val="80000"/>
              </a:lnSpc>
              <a:buNone/>
            </a:pPr>
            <a:r>
              <a:rPr lang="en-US" sz="2000" dirty="0" smtClean="0"/>
              <a:t>Do </a:t>
            </a:r>
            <a:r>
              <a:rPr lang="en-US" sz="2000" dirty="0"/>
              <a:t>the following:</a:t>
            </a:r>
          </a:p>
          <a:p>
            <a:pPr marL="914400" lvl="1" indent="-457200">
              <a:lnSpc>
                <a:spcPct val="80000"/>
              </a:lnSpc>
              <a:buFont typeface="+mj-lt"/>
              <a:buAutoNum type="arabicPeriod"/>
            </a:pPr>
            <a:r>
              <a:rPr lang="en-US" sz="2000" dirty="0" smtClean="0"/>
              <a:t>Shuttle </a:t>
            </a:r>
            <a:r>
              <a:rPr lang="en-US" sz="2000" dirty="0"/>
              <a:t>skate once around the rink, bending twice along the way without </a:t>
            </a:r>
            <a:r>
              <a:rPr lang="en-US" sz="2000" dirty="0" smtClean="0"/>
              <a:t>stopping.</a:t>
            </a:r>
          </a:p>
          <a:p>
            <a:pPr marL="914400" lvl="1" indent="-457200">
              <a:lnSpc>
                <a:spcPct val="80000"/>
              </a:lnSpc>
              <a:buFont typeface="+mj-lt"/>
              <a:buAutoNum type="arabicPeriod"/>
            </a:pPr>
            <a:r>
              <a:rPr lang="en-US" sz="2000" dirty="0" smtClean="0"/>
              <a:t>Perform </a:t>
            </a:r>
            <a:r>
              <a:rPr lang="en-US" sz="2000" dirty="0"/>
              <a:t>a </a:t>
            </a:r>
            <a:r>
              <a:rPr lang="en-US" sz="2000" dirty="0" smtClean="0"/>
              <a:t>spread eagle.</a:t>
            </a:r>
          </a:p>
          <a:p>
            <a:pPr marL="914400" lvl="1" indent="-457200">
              <a:lnSpc>
                <a:spcPct val="80000"/>
              </a:lnSpc>
              <a:buFont typeface="+mj-lt"/>
              <a:buAutoNum type="arabicPeriod"/>
            </a:pPr>
            <a:r>
              <a:rPr lang="en-US" sz="2000" dirty="0" smtClean="0"/>
              <a:t>Perform </a:t>
            </a:r>
            <a:r>
              <a:rPr lang="en-US" sz="2000" dirty="0"/>
              <a:t>a </a:t>
            </a:r>
            <a:r>
              <a:rPr lang="en-US" sz="2000" dirty="0" smtClean="0"/>
              <a:t>Mohawk.</a:t>
            </a:r>
          </a:p>
          <a:p>
            <a:pPr marL="914400" lvl="1" indent="-457200">
              <a:lnSpc>
                <a:spcPct val="80000"/>
              </a:lnSpc>
              <a:buFont typeface="+mj-lt"/>
              <a:buAutoNum type="arabicPeriod"/>
            </a:pPr>
            <a:r>
              <a:rPr lang="en-US" sz="2000" dirty="0" smtClean="0"/>
              <a:t>Perform </a:t>
            </a:r>
            <a:r>
              <a:rPr lang="en-US" sz="2000" dirty="0"/>
              <a:t>a series of two consecutive spins on skates, OR hop, skip, and jump on skates for at least 10 feet</a:t>
            </a:r>
            <a:r>
              <a:rPr lang="en-US" sz="2000" dirty="0" smtClean="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425" y="253477"/>
            <a:ext cx="914400" cy="933450"/>
          </a:xfrm>
          <a:prstGeom prst="rect">
            <a:avLst/>
          </a:prstGeom>
        </p:spPr>
      </p:pic>
    </p:spTree>
    <p:extLst>
      <p:ext uri="{BB962C8B-B14F-4D97-AF65-F5344CB8AC3E}">
        <p14:creationId xmlns:p14="http://schemas.microsoft.com/office/powerpoint/2010/main" val="2804195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86585"/>
            <a:ext cx="8246070" cy="610820"/>
          </a:xfrm>
        </p:spPr>
        <p:txBody>
          <a:bodyPr>
            <a:normAutofit fontScale="90000"/>
          </a:bodyPr>
          <a:lstStyle/>
          <a:p>
            <a:r>
              <a:rPr lang="en-US" dirty="0" smtClean="0"/>
              <a:t>Shuttle Skating</a:t>
            </a:r>
            <a:endParaRPr lang="en-US" dirty="0"/>
          </a:p>
        </p:txBody>
      </p:sp>
      <p:sp>
        <p:nvSpPr>
          <p:cNvPr id="3" name="Content Placeholder 2"/>
          <p:cNvSpPr>
            <a:spLocks noGrp="1"/>
          </p:cNvSpPr>
          <p:nvPr>
            <p:ph idx="1"/>
          </p:nvPr>
        </p:nvSpPr>
        <p:spPr>
          <a:xfrm>
            <a:off x="448966" y="1655520"/>
            <a:ext cx="6566314" cy="2901390"/>
          </a:xfrm>
        </p:spPr>
        <p:txBody>
          <a:bodyPr>
            <a:normAutofit fontScale="77500" lnSpcReduction="20000"/>
          </a:bodyPr>
          <a:lstStyle/>
          <a:p>
            <a:r>
              <a:rPr lang="en-US" dirty="0" smtClean="0"/>
              <a:t>In this test of skill, you skate at varying speeds around the rink and maintain balance while bending over to pick up an object from the rink floor.</a:t>
            </a:r>
          </a:p>
          <a:p>
            <a:r>
              <a:rPr lang="en-US" dirty="0" smtClean="0"/>
              <a:t>Four blocks or similar objects are placed on the rink surface, one at each corner. </a:t>
            </a:r>
          </a:p>
          <a:p>
            <a:r>
              <a:rPr lang="en-US" dirty="0" smtClean="0"/>
              <a:t>Four containers are spaced at equal distances away from the blocks. </a:t>
            </a:r>
          </a:p>
          <a:p>
            <a:r>
              <a:rPr lang="en-US" dirty="0" smtClean="0"/>
              <a:t>You must skate around the rink and pick up each block and deposit it in the next container.</a:t>
            </a:r>
            <a:endParaRPr lang="en-US" dirty="0"/>
          </a:p>
        </p:txBody>
      </p:sp>
      <p:pic>
        <p:nvPicPr>
          <p:cNvPr id="6" name="Picture 5"/>
          <p:cNvPicPr>
            <a:picLocks noChangeAspect="1"/>
          </p:cNvPicPr>
          <p:nvPr/>
        </p:nvPicPr>
        <p:blipFill>
          <a:blip r:embed="rId2"/>
          <a:stretch>
            <a:fillRect/>
          </a:stretch>
        </p:blipFill>
        <p:spPr>
          <a:xfrm>
            <a:off x="7167985" y="1663227"/>
            <a:ext cx="1527050" cy="2638653"/>
          </a:xfrm>
          <a:prstGeom prst="rect">
            <a:avLst/>
          </a:prstGeom>
        </p:spPr>
      </p:pic>
    </p:spTree>
    <p:extLst>
      <p:ext uri="{BB962C8B-B14F-4D97-AF65-F5344CB8AC3E}">
        <p14:creationId xmlns:p14="http://schemas.microsoft.com/office/powerpoint/2010/main" val="162867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748690"/>
          </a:xfrm>
        </p:spPr>
        <p:txBody>
          <a:bodyPr>
            <a:normAutofit fontScale="62500" lnSpcReduction="20000"/>
          </a:bodyPr>
          <a:lstStyle/>
          <a:p>
            <a:pPr marL="460375" indent="-460375">
              <a:buFont typeface="+mj-lt"/>
              <a:buAutoNum type="arabicPeriod" startAt="2"/>
            </a:pPr>
            <a:r>
              <a:rPr lang="en-US" sz="3200" dirty="0" smtClean="0"/>
              <a:t>Complete </a:t>
            </a:r>
            <a:r>
              <a:rPr lang="en-US" sz="3200" dirty="0"/>
              <a:t>ALL of the requirements for ONE of the following options, </a:t>
            </a:r>
          </a:p>
          <a:p>
            <a:pPr lvl="1"/>
            <a:r>
              <a:rPr lang="en-US" sz="2900" b="1" dirty="0" smtClean="0"/>
              <a:t>Roller </a:t>
            </a:r>
            <a:r>
              <a:rPr lang="en-US" sz="2900" b="1" dirty="0"/>
              <a:t>Skating</a:t>
            </a:r>
            <a:r>
              <a:rPr lang="en-US" sz="2900" dirty="0"/>
              <a:t> </a:t>
            </a:r>
          </a:p>
          <a:p>
            <a:pPr marL="1371600" lvl="2" indent="-457200">
              <a:buFont typeface="+mj-lt"/>
              <a:buAutoNum type="alphaLcPeriod"/>
            </a:pPr>
            <a:r>
              <a:rPr lang="en-US" dirty="0"/>
              <a:t>Do the following:</a:t>
            </a:r>
          </a:p>
          <a:p>
            <a:pPr marL="1828800" lvl="3" indent="-457200">
              <a:buFont typeface="+mj-lt"/>
              <a:buAutoNum type="arabicPeriod"/>
            </a:pPr>
            <a:r>
              <a:rPr lang="en-US" sz="2400" dirty="0"/>
              <a:t>Give general safety and etiquette rules for roller skating.</a:t>
            </a:r>
          </a:p>
          <a:p>
            <a:pPr marL="1828800" lvl="3" indent="-457200">
              <a:buFont typeface="+mj-lt"/>
              <a:buAutoNum type="arabicPeriod"/>
            </a:pPr>
            <a:r>
              <a:rPr lang="en-US" sz="2400" dirty="0"/>
              <a:t>Discuss the parts and functions of the roller skate.</a:t>
            </a:r>
          </a:p>
          <a:p>
            <a:pPr marL="1828800" lvl="3" indent="-457200">
              <a:buFont typeface="+mj-lt"/>
              <a:buAutoNum type="arabicPeriod"/>
            </a:pPr>
            <a:r>
              <a:rPr lang="en-US" sz="2400" dirty="0"/>
              <a:t>Describe five essential steps to good skate care.</a:t>
            </a:r>
          </a:p>
          <a:p>
            <a:pPr marL="1371600" lvl="2" indent="-457200">
              <a:buFont typeface="+mj-lt"/>
              <a:buAutoNum type="alphaLcPeriod"/>
            </a:pPr>
            <a:r>
              <a:rPr lang="en-US" dirty="0"/>
              <a:t>Do the following:</a:t>
            </a:r>
          </a:p>
          <a:p>
            <a:pPr marL="1828800" lvl="3" indent="-457200">
              <a:buFont typeface="+mj-lt"/>
              <a:buAutoNum type="arabicPeriod"/>
            </a:pPr>
            <a:r>
              <a:rPr lang="en-US" sz="2400" dirty="0"/>
              <a:t>Skate forward with smooth, linked strokes on two feet for at least 100 feet in both directions around the rink and demonstrate proper techniques for stopping.</a:t>
            </a:r>
          </a:p>
          <a:p>
            <a:pPr marL="1828800" lvl="3" indent="-457200">
              <a:buFont typeface="+mj-lt"/>
              <a:buAutoNum type="arabicPeriod"/>
            </a:pPr>
            <a:r>
              <a:rPr lang="en-US" sz="2400" dirty="0"/>
              <a:t>Skate forward and glide at least 15 feet on one skate, then on the other skate.</a:t>
            </a:r>
          </a:p>
          <a:p>
            <a:pPr marL="1371600" lvl="2" indent="-457200">
              <a:buFont typeface="+mj-lt"/>
              <a:buAutoNum type="alphaL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4156210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Spread Eagle</a:t>
            </a:r>
            <a:endParaRPr lang="en-US" dirty="0"/>
          </a:p>
        </p:txBody>
      </p:sp>
      <p:pic>
        <p:nvPicPr>
          <p:cNvPr id="4" name="Content Placeholder 3">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6" name="TextBox 5"/>
          <p:cNvSpPr txBox="1"/>
          <p:nvPr/>
        </p:nvSpPr>
        <p:spPr>
          <a:xfrm>
            <a:off x="2919983" y="455612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529843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Mohawk</a:t>
            </a:r>
            <a:endParaRPr lang="en-US" dirty="0"/>
          </a:p>
        </p:txBody>
      </p:sp>
      <p:pic>
        <p:nvPicPr>
          <p:cNvPr id="10" name="Content Placeholder 3">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8" name="TextBox 7"/>
          <p:cNvSpPr txBox="1"/>
          <p:nvPr/>
        </p:nvSpPr>
        <p:spPr>
          <a:xfrm>
            <a:off x="2919983" y="453057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2741359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Spins</a:t>
            </a:r>
            <a:endParaRPr lang="en-US" dirty="0"/>
          </a:p>
        </p:txBody>
      </p:sp>
      <p:pic>
        <p:nvPicPr>
          <p:cNvPr id="7" name="Content Placeholder 6">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892245" y="4576003"/>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57175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Hops</a:t>
            </a:r>
            <a:endParaRPr lang="en-US" dirty="0"/>
          </a:p>
        </p:txBody>
      </p:sp>
      <p:pic>
        <p:nvPicPr>
          <p:cNvPr id="5" name="Content Placeholder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919983" y="455691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401094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Jumps</a:t>
            </a:r>
            <a:endParaRPr lang="en-US" dirty="0"/>
          </a:p>
        </p:txBody>
      </p:sp>
      <p:pic>
        <p:nvPicPr>
          <p:cNvPr id="6" name="Content Placehold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919983" y="4558278"/>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168992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2e Roller Skating</a:t>
            </a:r>
            <a:endParaRPr lang="en-US" dirty="0"/>
          </a:p>
        </p:txBody>
      </p:sp>
      <p:sp>
        <p:nvSpPr>
          <p:cNvPr id="5" name="Content Placeholder 4"/>
          <p:cNvSpPr>
            <a:spLocks noGrp="1"/>
          </p:cNvSpPr>
          <p:nvPr>
            <p:ph idx="1"/>
          </p:nvPr>
        </p:nvSpPr>
        <p:spPr/>
        <p:txBody>
          <a:bodyPr>
            <a:noAutofit/>
          </a:bodyPr>
          <a:lstStyle/>
          <a:p>
            <a:pPr marL="0" indent="0">
              <a:lnSpc>
                <a:spcPct val="80000"/>
              </a:lnSpc>
              <a:buNone/>
            </a:pPr>
            <a:r>
              <a:rPr lang="en-US" sz="2000" dirty="0" smtClean="0"/>
              <a:t>Do </a:t>
            </a:r>
            <a:r>
              <a:rPr lang="en-US" sz="2000" dirty="0"/>
              <a:t>the following:</a:t>
            </a:r>
          </a:p>
          <a:p>
            <a:pPr marL="914400" lvl="1" indent="-457200">
              <a:lnSpc>
                <a:spcPct val="80000"/>
              </a:lnSpc>
              <a:buFont typeface="+mj-lt"/>
              <a:buAutoNum type="arabicPeriod"/>
            </a:pPr>
            <a:r>
              <a:rPr lang="en-US" sz="1800" dirty="0" smtClean="0"/>
              <a:t>Race </a:t>
            </a:r>
            <a:r>
              <a:rPr lang="en-US" sz="1800" dirty="0"/>
              <a:t>on a speed track, demonstrating proper technique in starting, cornering, passing, and </a:t>
            </a:r>
            <a:r>
              <a:rPr lang="en-US" sz="1800" dirty="0" smtClean="0"/>
              <a:t>pacing.</a:t>
            </a:r>
          </a:p>
          <a:p>
            <a:pPr marL="914400" lvl="1" indent="-457200">
              <a:lnSpc>
                <a:spcPct val="80000"/>
              </a:lnSpc>
              <a:buFont typeface="+mj-lt"/>
              <a:buAutoNum type="arabicPeriod"/>
            </a:pPr>
            <a:r>
              <a:rPr lang="en-US" sz="1800" dirty="0" smtClean="0"/>
              <a:t>Perform </a:t>
            </a:r>
            <a:r>
              <a:rPr lang="en-US" sz="1800" dirty="0"/>
              <a:t>the limbo under a pole placed at least chest-high OR shoot-the-duck under a waist-high pole and rise while still on one </a:t>
            </a:r>
            <a:r>
              <a:rPr lang="en-US" sz="1800" dirty="0" smtClean="0"/>
              <a:t>foot.</a:t>
            </a:r>
          </a:p>
          <a:p>
            <a:pPr marL="914400" lvl="1" indent="-457200">
              <a:lnSpc>
                <a:spcPct val="80000"/>
              </a:lnSpc>
              <a:buFont typeface="+mj-lt"/>
              <a:buAutoNum type="arabicPeriod"/>
            </a:pPr>
            <a:r>
              <a:rPr lang="en-US" sz="1800" dirty="0" smtClean="0"/>
              <a:t>Perform </a:t>
            </a:r>
            <a:r>
              <a:rPr lang="en-US" sz="1800" dirty="0"/>
              <a:t>the </a:t>
            </a:r>
            <a:r>
              <a:rPr lang="en-US" sz="1800" dirty="0" err="1" smtClean="0"/>
              <a:t>stepover</a:t>
            </a:r>
            <a:r>
              <a:rPr lang="en-US" sz="1800" dirty="0" smtClean="0"/>
              <a:t>.</a:t>
            </a:r>
          </a:p>
          <a:p>
            <a:pPr marL="914400" lvl="1" indent="-457200">
              <a:lnSpc>
                <a:spcPct val="80000"/>
              </a:lnSpc>
              <a:buFont typeface="+mj-lt"/>
              <a:buAutoNum type="arabicPeriod"/>
            </a:pPr>
            <a:r>
              <a:rPr lang="en-US" sz="1800" dirty="0" smtClean="0"/>
              <a:t>While </a:t>
            </a:r>
            <a:r>
              <a:rPr lang="en-US" sz="1800" dirty="0"/>
              <a:t>skating, dribble a basketball the length of the floor, then return to your starting position, OR push a hockey ball with a stick around the entire rink in both directions</a:t>
            </a:r>
            <a:r>
              <a:rPr lang="en-US" sz="1800" dirty="0" smtClean="0"/>
              <a:t>.</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425" y="253477"/>
            <a:ext cx="914400" cy="933450"/>
          </a:xfrm>
          <a:prstGeom prst="rect">
            <a:avLst/>
          </a:prstGeom>
        </p:spPr>
      </p:pic>
    </p:spTree>
    <p:extLst>
      <p:ext uri="{BB962C8B-B14F-4D97-AF65-F5344CB8AC3E}">
        <p14:creationId xmlns:p14="http://schemas.microsoft.com/office/powerpoint/2010/main" val="1916311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433880"/>
            <a:ext cx="8246070" cy="610820"/>
          </a:xfrm>
        </p:spPr>
        <p:txBody>
          <a:bodyPr>
            <a:normAutofit fontScale="90000"/>
          </a:bodyPr>
          <a:lstStyle/>
          <a:p>
            <a:r>
              <a:rPr lang="en-US" dirty="0" smtClean="0"/>
              <a:t>Racing</a:t>
            </a:r>
            <a:endParaRPr lang="en-US" dirty="0"/>
          </a:p>
        </p:txBody>
      </p:sp>
      <p:sp>
        <p:nvSpPr>
          <p:cNvPr id="3" name="Content Placeholder 2"/>
          <p:cNvSpPr>
            <a:spLocks noGrp="1"/>
          </p:cNvSpPr>
          <p:nvPr>
            <p:ph idx="1"/>
          </p:nvPr>
        </p:nvSpPr>
        <p:spPr>
          <a:xfrm>
            <a:off x="448966" y="1655520"/>
            <a:ext cx="5191969" cy="3029865"/>
          </a:xfrm>
        </p:spPr>
        <p:txBody>
          <a:bodyPr>
            <a:normAutofit fontScale="92500"/>
          </a:bodyPr>
          <a:lstStyle/>
          <a:p>
            <a:r>
              <a:rPr lang="en-US" dirty="0" smtClean="0"/>
              <a:t>Racing should be done only under highly controlled conditions.</a:t>
            </a:r>
          </a:p>
          <a:p>
            <a:r>
              <a:rPr lang="en-US" dirty="0" smtClean="0"/>
              <a:t>Speed skating and racing are generally done in rinks at times set aside for that purpose only.</a:t>
            </a:r>
          </a:p>
          <a:p>
            <a:r>
              <a:rPr lang="en-US" dirty="0" smtClean="0"/>
              <a:t>Starting and cornering are shown in the photo to the right.</a:t>
            </a:r>
          </a:p>
        </p:txBody>
      </p:sp>
      <p:pic>
        <p:nvPicPr>
          <p:cNvPr id="8" name="Picture 7"/>
          <p:cNvPicPr>
            <a:picLocks noChangeAspect="1"/>
          </p:cNvPicPr>
          <p:nvPr/>
        </p:nvPicPr>
        <p:blipFill>
          <a:blip r:embed="rId2"/>
          <a:stretch>
            <a:fillRect/>
          </a:stretch>
        </p:blipFill>
        <p:spPr>
          <a:xfrm>
            <a:off x="5793640" y="1655520"/>
            <a:ext cx="2965220" cy="2443280"/>
          </a:xfrm>
          <a:prstGeom prst="rect">
            <a:avLst/>
          </a:prstGeom>
        </p:spPr>
      </p:pic>
    </p:spTree>
    <p:extLst>
      <p:ext uri="{BB962C8B-B14F-4D97-AF65-F5344CB8AC3E}">
        <p14:creationId xmlns:p14="http://schemas.microsoft.com/office/powerpoint/2010/main" val="2352092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04" y="433880"/>
            <a:ext cx="8246070" cy="610820"/>
          </a:xfrm>
        </p:spPr>
        <p:txBody>
          <a:bodyPr>
            <a:normAutofit fontScale="90000"/>
          </a:bodyPr>
          <a:lstStyle/>
          <a:p>
            <a:r>
              <a:rPr lang="en-US" dirty="0" smtClean="0"/>
              <a:t>Racing</a:t>
            </a:r>
            <a:endParaRPr lang="en-US" dirty="0"/>
          </a:p>
        </p:txBody>
      </p:sp>
      <p:sp>
        <p:nvSpPr>
          <p:cNvPr id="3" name="Content Placeholder 2"/>
          <p:cNvSpPr>
            <a:spLocks noGrp="1"/>
          </p:cNvSpPr>
          <p:nvPr>
            <p:ph idx="1"/>
          </p:nvPr>
        </p:nvSpPr>
        <p:spPr>
          <a:xfrm>
            <a:off x="143555" y="1502816"/>
            <a:ext cx="6260905" cy="3359510"/>
          </a:xfrm>
        </p:spPr>
        <p:txBody>
          <a:bodyPr>
            <a:normAutofit fontScale="55000" lnSpcReduction="20000"/>
          </a:bodyPr>
          <a:lstStyle/>
          <a:p>
            <a:r>
              <a:rPr lang="en-US" dirty="0" smtClean="0"/>
              <a:t>There </a:t>
            </a:r>
            <a:r>
              <a:rPr lang="en-US" dirty="0"/>
              <a:t>are no “lanes” in roller speed races. All races begin with a standing start, and the number of competitors on the line for each race or heat varies, depending on the size of the track and the type of race being skated. </a:t>
            </a:r>
            <a:r>
              <a:rPr lang="en-US" dirty="0" smtClean="0"/>
              <a:t>The </a:t>
            </a:r>
            <a:r>
              <a:rPr lang="en-US" dirty="0"/>
              <a:t>fastest time </a:t>
            </a:r>
            <a:r>
              <a:rPr lang="en-US" dirty="0" smtClean="0"/>
              <a:t>wins </a:t>
            </a:r>
            <a:r>
              <a:rPr lang="en-US" dirty="0"/>
              <a:t>the race as his/her front wheels cross the finish line.</a:t>
            </a:r>
          </a:p>
          <a:p>
            <a:r>
              <a:rPr lang="en-US" dirty="0" smtClean="0"/>
              <a:t>Some </a:t>
            </a:r>
            <a:r>
              <a:rPr lang="en-US" dirty="0"/>
              <a:t>of the important rules that apply above all others include that athletes may be disqualified for blocking, pushing, holding, or hindering in any way the progress of another skater</a:t>
            </a:r>
            <a:r>
              <a:rPr lang="en-US" dirty="0" smtClean="0"/>
              <a:t>.</a:t>
            </a:r>
          </a:p>
          <a:p>
            <a:r>
              <a:rPr lang="en-US" dirty="0" smtClean="0"/>
              <a:t>Passing </a:t>
            </a:r>
            <a:r>
              <a:rPr lang="en-US" dirty="0"/>
              <a:t>a skater </a:t>
            </a:r>
            <a:r>
              <a:rPr lang="en-US" dirty="0" smtClean="0"/>
              <a:t>to the inside or outside must be completed without hindering the other skater. </a:t>
            </a:r>
            <a:r>
              <a:rPr lang="en-US" dirty="0"/>
              <a:t>You should do your best to have completed </a:t>
            </a:r>
            <a:r>
              <a:rPr lang="en-US" dirty="0" smtClean="0"/>
              <a:t>a </a:t>
            </a:r>
            <a:r>
              <a:rPr lang="en-US" dirty="0"/>
              <a:t>pass before entering the corner!</a:t>
            </a:r>
          </a:p>
          <a:p>
            <a:r>
              <a:rPr lang="en-US" dirty="0" smtClean="0"/>
              <a:t>Skaters </a:t>
            </a:r>
            <a:r>
              <a:rPr lang="en-US" dirty="0"/>
              <a:t>tend to form packs or "</a:t>
            </a:r>
            <a:r>
              <a:rPr lang="en-US" dirty="0" err="1"/>
              <a:t>pacelines</a:t>
            </a:r>
            <a:r>
              <a:rPr lang="en-US" dirty="0"/>
              <a:t>", </a:t>
            </a:r>
            <a:r>
              <a:rPr lang="en-US" dirty="0" smtClean="0"/>
              <a:t>in </a:t>
            </a:r>
            <a:r>
              <a:rPr lang="en-US" dirty="0"/>
              <a:t>which skaters line up behind a lead skater and match their </a:t>
            </a:r>
            <a:r>
              <a:rPr lang="en-US" dirty="0" smtClean="0"/>
              <a:t>stride (pace), thereby saving energy by skating in their draft. </a:t>
            </a:r>
            <a:endParaRPr lang="en-US" dirty="0"/>
          </a:p>
          <a:p>
            <a:r>
              <a:rPr lang="en-US" dirty="0"/>
              <a:t>During the course of a </a:t>
            </a:r>
            <a:r>
              <a:rPr lang="en-US" dirty="0" smtClean="0"/>
              <a:t>race, </a:t>
            </a:r>
            <a:r>
              <a:rPr lang="en-US" dirty="0"/>
              <a:t>skaters may make "attacks", speeding up the pace in an effort to weed out the weaker and slower competition. </a:t>
            </a:r>
            <a:endParaRPr lang="en-US" dirty="0" smtClean="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466"/>
          <a:stretch/>
        </p:blipFill>
        <p:spPr>
          <a:xfrm>
            <a:off x="6557165" y="1452644"/>
            <a:ext cx="2305602" cy="2724455"/>
          </a:xfrm>
          <a:prstGeom prst="rect">
            <a:avLst/>
          </a:prstGeom>
        </p:spPr>
      </p:pic>
    </p:spTree>
    <p:extLst>
      <p:ext uri="{BB962C8B-B14F-4D97-AF65-F5344CB8AC3E}">
        <p14:creationId xmlns:p14="http://schemas.microsoft.com/office/powerpoint/2010/main" val="1292140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0" cy="610820"/>
          </a:xfrm>
        </p:spPr>
        <p:txBody>
          <a:bodyPr>
            <a:normAutofit fontScale="90000"/>
          </a:bodyPr>
          <a:lstStyle/>
          <a:p>
            <a:r>
              <a:rPr lang="en-US" dirty="0" smtClean="0"/>
              <a:t>The Limbo</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1626" y="1960563"/>
            <a:ext cx="3460749" cy="2595562"/>
          </a:xfrm>
        </p:spPr>
      </p:pic>
    </p:spTree>
    <p:extLst>
      <p:ext uri="{BB962C8B-B14F-4D97-AF65-F5344CB8AC3E}">
        <p14:creationId xmlns:p14="http://schemas.microsoft.com/office/powerpoint/2010/main" val="1227880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Shoot-the-Duck</a:t>
            </a:r>
            <a:endParaRPr lang="en-US" dirty="0"/>
          </a:p>
        </p:txBody>
      </p:sp>
      <p:pic>
        <p:nvPicPr>
          <p:cNvPr id="5" name="Content Placeholder 4">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4" name="TextBox 3"/>
          <p:cNvSpPr txBox="1"/>
          <p:nvPr/>
        </p:nvSpPr>
        <p:spPr>
          <a:xfrm>
            <a:off x="2896423" y="455691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229243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443280"/>
          </a:xfrm>
        </p:spPr>
        <p:txBody>
          <a:bodyPr>
            <a:normAutofit fontScale="70000" lnSpcReduction="20000"/>
          </a:bodyPr>
          <a:lstStyle/>
          <a:p>
            <a:pPr marL="460375" indent="-460375">
              <a:buFont typeface="+mj-lt"/>
              <a:buAutoNum type="arabicPeriod" startAt="2"/>
            </a:pPr>
            <a:r>
              <a:rPr lang="en-US" sz="2900" dirty="0" smtClean="0"/>
              <a:t>Complete </a:t>
            </a:r>
            <a:r>
              <a:rPr lang="en-US" sz="2900" dirty="0"/>
              <a:t>ALL of the requirements for ONE of the following options, </a:t>
            </a:r>
          </a:p>
          <a:p>
            <a:pPr lvl="1"/>
            <a:r>
              <a:rPr lang="en-US" sz="2600" b="1" dirty="0" smtClean="0"/>
              <a:t>Roller </a:t>
            </a:r>
            <a:r>
              <a:rPr lang="en-US" sz="2600" b="1" dirty="0"/>
              <a:t>Skating</a:t>
            </a:r>
            <a:r>
              <a:rPr lang="en-US" sz="2600" dirty="0"/>
              <a:t> </a:t>
            </a:r>
          </a:p>
          <a:p>
            <a:pPr marL="1371600" lvl="2" indent="-457200">
              <a:buFont typeface="+mj-lt"/>
              <a:buAutoNum type="alphaLcPeriod" startAt="3"/>
            </a:pPr>
            <a:r>
              <a:rPr lang="en-US" sz="2100" dirty="0" smtClean="0"/>
              <a:t>Do </a:t>
            </a:r>
            <a:r>
              <a:rPr lang="en-US" sz="2100" dirty="0"/>
              <a:t>the following:</a:t>
            </a:r>
          </a:p>
          <a:p>
            <a:pPr marL="1828800" lvl="3" indent="-457200">
              <a:buFont typeface="+mj-lt"/>
              <a:buAutoNum type="arabicPeriod"/>
            </a:pPr>
            <a:r>
              <a:rPr lang="en-US" sz="2100" dirty="0"/>
              <a:t>Perform the crossover.</a:t>
            </a:r>
          </a:p>
          <a:p>
            <a:pPr marL="1828800" lvl="3" indent="-457200">
              <a:buFont typeface="+mj-lt"/>
              <a:buAutoNum type="arabicPeriod"/>
            </a:pPr>
            <a:r>
              <a:rPr lang="en-US" sz="2100" dirty="0"/>
              <a:t>Skate backward for at least 40 feet on two skates, then for at least 15 feet on one skate.</a:t>
            </a:r>
          </a:p>
          <a:p>
            <a:pPr marL="1828800" lvl="3" indent="-457200">
              <a:buFont typeface="+mj-lt"/>
              <a:buAutoNum type="arabicPeriod"/>
            </a:pPr>
            <a:r>
              <a:rPr lang="en-US" sz="2100" dirty="0"/>
              <a:t>Skate forward in a slalom pattern for at least 40 feet on two skates, then for at least 20 feet on one skate.</a:t>
            </a:r>
          </a:p>
          <a:p>
            <a:pPr marL="1828800" lvl="3" indent="-457200">
              <a:buFont typeface="+mj-lt"/>
              <a:buAutoNum type="arabicPeriod"/>
            </a:pPr>
            <a:r>
              <a:rPr lang="en-US" sz="2100" dirty="0"/>
              <a:t>Skate backward in a slalom pattern for at least 15 feet on two skates.</a:t>
            </a:r>
          </a:p>
          <a:p>
            <a:pPr marL="1371600" lvl="2" indent="-457200">
              <a:buFont typeface="+mj-lt"/>
              <a:buAutoNum type="alphaLcPeriod" startAt="3"/>
            </a:pPr>
            <a:endParaRPr lang="en-US"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416928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Stepover</a:t>
            </a:r>
            <a:r>
              <a:rPr lang="en-US" dirty="0" smtClean="0"/>
              <a:t>/Crossover</a:t>
            </a:r>
            <a:endParaRPr lang="en-US" dirty="0"/>
          </a:p>
        </p:txBody>
      </p:sp>
      <p:pic>
        <p:nvPicPr>
          <p:cNvPr id="5" name="Content Placeholder 4">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4" name="TextBox 3"/>
          <p:cNvSpPr txBox="1"/>
          <p:nvPr/>
        </p:nvSpPr>
        <p:spPr>
          <a:xfrm>
            <a:off x="2919983" y="455691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4043685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0" cy="916230"/>
          </a:xfrm>
        </p:spPr>
        <p:txBody>
          <a:bodyPr>
            <a:normAutofit fontScale="90000"/>
          </a:bodyPr>
          <a:lstStyle/>
          <a:p>
            <a:r>
              <a:rPr lang="en-US" dirty="0" smtClean="0"/>
              <a:t>Basketball/Hockey </a:t>
            </a:r>
            <a:br>
              <a:rPr lang="en-US" dirty="0" smtClean="0"/>
            </a:br>
            <a:r>
              <a:rPr lang="en-US" dirty="0" smtClean="0"/>
              <a:t>Maneuvers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5902" y="1708200"/>
            <a:ext cx="3460749" cy="2595562"/>
          </a:xfrm>
        </p:spPr>
      </p:pic>
      <p:sp>
        <p:nvSpPr>
          <p:cNvPr id="4" name="TextBox 3"/>
          <p:cNvSpPr txBox="1"/>
          <p:nvPr/>
        </p:nvSpPr>
        <p:spPr>
          <a:xfrm>
            <a:off x="702868" y="4356442"/>
            <a:ext cx="7686757" cy="646331"/>
          </a:xfrm>
          <a:prstGeom prst="rect">
            <a:avLst/>
          </a:prstGeom>
          <a:noFill/>
        </p:spPr>
        <p:txBody>
          <a:bodyPr wrap="square" rtlCol="0">
            <a:spAutoFit/>
          </a:bodyPr>
          <a:lstStyle/>
          <a:p>
            <a:pPr marL="0" lvl="1"/>
            <a:r>
              <a:rPr lang="en-US" dirty="0" smtClean="0">
                <a:solidFill>
                  <a:schemeClr val="bg1">
                    <a:lumMod val="95000"/>
                  </a:schemeClr>
                </a:solidFill>
              </a:rPr>
              <a:t>Dribble </a:t>
            </a:r>
            <a:r>
              <a:rPr lang="en-US" dirty="0">
                <a:solidFill>
                  <a:schemeClr val="bg1">
                    <a:lumMod val="95000"/>
                  </a:schemeClr>
                </a:solidFill>
              </a:rPr>
              <a:t>a basketball the length of the floor, then return to your starting position, OR push a hockey ball with a stick around the entire rink in both directions.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8" y="1708200"/>
            <a:ext cx="3869132" cy="2581495"/>
          </a:xfrm>
          <a:prstGeom prst="rect">
            <a:avLst/>
          </a:prstGeom>
        </p:spPr>
      </p:pic>
    </p:spTree>
    <p:extLst>
      <p:ext uri="{BB962C8B-B14F-4D97-AF65-F5344CB8AC3E}">
        <p14:creationId xmlns:p14="http://schemas.microsoft.com/office/powerpoint/2010/main" val="40610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1"/>
            <a:ext cx="8246070" cy="1832459"/>
          </a:xfrm>
        </p:spPr>
        <p:txBody>
          <a:bodyPr>
            <a:normAutofit fontScale="77500" lnSpcReduction="20000"/>
          </a:bodyPr>
          <a:lstStyle/>
          <a:p>
            <a:pPr marL="460375" indent="-460375">
              <a:buFont typeface="+mj-lt"/>
              <a:buAutoNum type="arabicPeriod" startAt="2"/>
            </a:pPr>
            <a:r>
              <a:rPr lang="en-US" sz="2600" dirty="0" smtClean="0"/>
              <a:t>Complete </a:t>
            </a:r>
            <a:r>
              <a:rPr lang="en-US" sz="2600" dirty="0"/>
              <a:t>ALL of the requirements for ONE of the following options, </a:t>
            </a:r>
          </a:p>
          <a:p>
            <a:pPr lvl="1"/>
            <a:r>
              <a:rPr lang="en-US" sz="2300" b="1" dirty="0" smtClean="0"/>
              <a:t>Roller </a:t>
            </a:r>
            <a:r>
              <a:rPr lang="en-US" sz="2300" b="1" dirty="0"/>
              <a:t>Skating</a:t>
            </a:r>
            <a:r>
              <a:rPr lang="en-US" sz="2300" dirty="0"/>
              <a:t> </a:t>
            </a:r>
          </a:p>
          <a:p>
            <a:pPr marL="1371600" lvl="2" indent="-457200">
              <a:buFont typeface="+mj-lt"/>
              <a:buAutoNum type="alphaLcPeriod" startAt="4"/>
            </a:pPr>
            <a:r>
              <a:rPr lang="en-US" sz="1900" dirty="0" smtClean="0"/>
              <a:t>Do </a:t>
            </a:r>
            <a:r>
              <a:rPr lang="en-US" sz="1900" dirty="0"/>
              <a:t>the following:</a:t>
            </a:r>
          </a:p>
          <a:p>
            <a:pPr marL="1828800" lvl="3" indent="-457200">
              <a:buFont typeface="+mj-lt"/>
              <a:buAutoNum type="arabicPeriod"/>
            </a:pPr>
            <a:r>
              <a:rPr lang="en-US" sz="1900" dirty="0"/>
              <a:t>Shuttle skate once around the rink, bending twice along the way without stopping.</a:t>
            </a:r>
          </a:p>
          <a:p>
            <a:pPr marL="1828800" lvl="3" indent="-457200">
              <a:buFont typeface="+mj-lt"/>
              <a:buAutoNum type="arabicPeriod"/>
            </a:pPr>
            <a:r>
              <a:rPr lang="en-US" sz="1900" dirty="0" smtClean="0"/>
              <a:t>Perform </a:t>
            </a:r>
            <a:r>
              <a:rPr lang="en-US" sz="1900" dirty="0"/>
              <a:t>a series of two consecutive spins on skates, OR hop, skip, and jump on skates for at least 10 feet</a:t>
            </a:r>
            <a:r>
              <a:rPr lang="en-US" sz="1900" dirty="0" smtClean="0"/>
              <a:t>.</a:t>
            </a:r>
            <a:endParaRPr lang="en-US" sz="1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69233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748690"/>
          </a:xfrm>
        </p:spPr>
        <p:txBody>
          <a:bodyPr>
            <a:normAutofit fontScale="62500" lnSpcReduction="20000"/>
          </a:bodyPr>
          <a:lstStyle/>
          <a:p>
            <a:pPr marL="460375" indent="-460375">
              <a:buFont typeface="+mj-lt"/>
              <a:buAutoNum type="arabicPeriod" startAt="2"/>
            </a:pPr>
            <a:r>
              <a:rPr lang="en-US" sz="3200" dirty="0" smtClean="0"/>
              <a:t>Complete </a:t>
            </a:r>
            <a:r>
              <a:rPr lang="en-US" sz="3200" dirty="0"/>
              <a:t>ALL of the requirements for ONE of the following options, </a:t>
            </a:r>
          </a:p>
          <a:p>
            <a:pPr lvl="1"/>
            <a:r>
              <a:rPr lang="en-US" b="1" dirty="0" smtClean="0"/>
              <a:t>Roller </a:t>
            </a:r>
            <a:r>
              <a:rPr lang="en-US" b="1" dirty="0"/>
              <a:t>Skating</a:t>
            </a:r>
            <a:r>
              <a:rPr lang="en-US" dirty="0"/>
              <a:t> </a:t>
            </a:r>
          </a:p>
          <a:p>
            <a:pPr marL="1371600" lvl="2" indent="-457200">
              <a:buFont typeface="+mj-lt"/>
              <a:buAutoNum type="alphaLcPeriod" startAt="5"/>
            </a:pPr>
            <a:r>
              <a:rPr lang="en-US" dirty="0" smtClean="0"/>
              <a:t>Do </a:t>
            </a:r>
            <a:r>
              <a:rPr lang="en-US" dirty="0"/>
              <a:t>the following:</a:t>
            </a:r>
          </a:p>
          <a:p>
            <a:pPr marL="1828800" lvl="3" indent="-457200">
              <a:buFont typeface="+mj-lt"/>
              <a:buAutoNum type="arabicPeriod"/>
            </a:pPr>
            <a:r>
              <a:rPr lang="en-US" sz="2400" dirty="0"/>
              <a:t>Race on a speed track, demonstrating proper technique in starting, cornering, passing, and pacing.</a:t>
            </a:r>
          </a:p>
          <a:p>
            <a:pPr marL="1828800" lvl="3" indent="-457200">
              <a:buFont typeface="+mj-lt"/>
              <a:buAutoNum type="arabicPeriod"/>
            </a:pPr>
            <a:r>
              <a:rPr lang="en-US" sz="2400" dirty="0"/>
              <a:t>Perform the limbo under a pole placed at least chest-high OR shoot-the-duck under a waist-high pole and rise while still on one foot.</a:t>
            </a:r>
          </a:p>
          <a:p>
            <a:pPr marL="1828800" lvl="3" indent="-457200">
              <a:buFont typeface="+mj-lt"/>
              <a:buAutoNum type="arabicPeriod"/>
            </a:pPr>
            <a:r>
              <a:rPr lang="en-US" sz="2400" dirty="0"/>
              <a:t>Perform the </a:t>
            </a:r>
            <a:r>
              <a:rPr lang="en-US" sz="2400" dirty="0" err="1"/>
              <a:t>stepover</a:t>
            </a:r>
            <a:r>
              <a:rPr lang="en-US" sz="2400" dirty="0"/>
              <a:t>.</a:t>
            </a:r>
          </a:p>
          <a:p>
            <a:pPr marL="1828800" lvl="3" indent="-457200">
              <a:buFont typeface="+mj-lt"/>
              <a:buAutoNum type="arabicPeriod"/>
            </a:pPr>
            <a:r>
              <a:rPr lang="en-US" sz="2400" dirty="0"/>
              <a:t>While skating, dribble a basketball the length of the floor, then return to your starting position, OR push a hockey ball with a stick around the entire rink in both directions</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3719292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1a</a:t>
            </a:r>
            <a:endParaRPr lang="en-US" dirty="0"/>
          </a:p>
        </p:txBody>
      </p:sp>
      <p:sp>
        <p:nvSpPr>
          <p:cNvPr id="5" name="Content Placeholder 4"/>
          <p:cNvSpPr>
            <a:spLocks noGrp="1"/>
          </p:cNvSpPr>
          <p:nvPr>
            <p:ph idx="1"/>
          </p:nvPr>
        </p:nvSpPr>
        <p:spPr>
          <a:xfrm>
            <a:off x="3044950" y="1229760"/>
            <a:ext cx="3359510" cy="2105515"/>
          </a:xfrm>
        </p:spPr>
        <p:txBody>
          <a:bodyPr>
            <a:normAutofit/>
          </a:bodyPr>
          <a:lstStyle/>
          <a:p>
            <a:pPr marL="0" lvl="1" indent="0">
              <a:lnSpc>
                <a:spcPct val="80000"/>
              </a:lnSpc>
              <a:buNone/>
            </a:pPr>
            <a:r>
              <a:rPr lang="en-US" sz="2000" dirty="0"/>
              <a:t>Explain to your counselor the most likely hazards associated with skating and what you should do to anticipate, help prevent, mitigate, and respond to these hazards.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0" y="1256458"/>
            <a:ext cx="2595985" cy="2078817"/>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43" y="433880"/>
            <a:ext cx="8246070" cy="610820"/>
          </a:xfrm>
        </p:spPr>
        <p:txBody>
          <a:bodyPr>
            <a:normAutofit fontScale="90000"/>
          </a:bodyPr>
          <a:lstStyle/>
          <a:p>
            <a:r>
              <a:rPr lang="en-US" dirty="0" smtClean="0"/>
              <a:t>Hazards of Skating</a:t>
            </a:r>
            <a:endParaRPr lang="en-US" dirty="0"/>
          </a:p>
        </p:txBody>
      </p:sp>
      <p:sp>
        <p:nvSpPr>
          <p:cNvPr id="3" name="Content Placeholder 2"/>
          <p:cNvSpPr>
            <a:spLocks noGrp="1"/>
          </p:cNvSpPr>
          <p:nvPr>
            <p:ph idx="1"/>
          </p:nvPr>
        </p:nvSpPr>
        <p:spPr>
          <a:xfrm>
            <a:off x="143555" y="1960930"/>
            <a:ext cx="5191970" cy="3182570"/>
          </a:xfrm>
        </p:spPr>
        <p:txBody>
          <a:bodyPr>
            <a:normAutofit fontScale="62500" lnSpcReduction="20000"/>
          </a:bodyPr>
          <a:lstStyle/>
          <a:p>
            <a:pPr marL="514350" indent="-514350">
              <a:buFont typeface="+mj-lt"/>
              <a:buAutoNum type="arabicPeriod"/>
            </a:pPr>
            <a:r>
              <a:rPr lang="en-US" sz="2900" b="1" dirty="0" smtClean="0"/>
              <a:t>Ankle </a:t>
            </a:r>
            <a:r>
              <a:rPr lang="en-US" sz="2900" b="1" dirty="0"/>
              <a:t>Sprains &amp; Fractures</a:t>
            </a:r>
            <a:r>
              <a:rPr lang="en-US" sz="2900" dirty="0"/>
              <a:t/>
            </a:r>
            <a:br>
              <a:rPr lang="en-US" sz="2900" dirty="0"/>
            </a:br>
            <a:r>
              <a:rPr lang="en-US" sz="2900" dirty="0"/>
              <a:t>The intense weight and pressure placed upon the ankles during skating activity makes them susceptible to sprains and fractures. </a:t>
            </a:r>
            <a:endParaRPr lang="en-US" sz="2900" dirty="0" smtClean="0"/>
          </a:p>
          <a:p>
            <a:pPr marL="514350" indent="-514350">
              <a:buFont typeface="+mj-lt"/>
              <a:buAutoNum type="arabicPeriod"/>
            </a:pPr>
            <a:r>
              <a:rPr lang="en-US" sz="2900" b="1" dirty="0" smtClean="0"/>
              <a:t>Head </a:t>
            </a:r>
            <a:r>
              <a:rPr lang="en-US" sz="2900" b="1" dirty="0"/>
              <a:t>Injuries</a:t>
            </a:r>
            <a:r>
              <a:rPr lang="en-US" sz="2900" dirty="0"/>
              <a:t/>
            </a:r>
            <a:br>
              <a:rPr lang="en-US" sz="2900" dirty="0"/>
            </a:br>
            <a:r>
              <a:rPr lang="en-US" sz="2900" dirty="0"/>
              <a:t>When a loss of balance or control occurs, head injuries are a common and serious consequence. The ice surface is very dangerous as there is no cushion against impact. These skating injuries may include concussions or other traumatic brain injuries</a:t>
            </a:r>
            <a:r>
              <a:rPr lang="en-US" sz="2900" dirty="0" smtClean="0"/>
              <a:t>. Wear a helmet!</a:t>
            </a:r>
            <a:endParaRPr lang="en-US" sz="29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33" y="3182570"/>
            <a:ext cx="3036210" cy="18163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33" y="1158430"/>
            <a:ext cx="3036210" cy="2024140"/>
          </a:xfrm>
          <a:prstGeom prst="rect">
            <a:avLst/>
          </a:prstGeom>
        </p:spPr>
      </p:pic>
    </p:spTree>
    <p:extLst>
      <p:ext uri="{BB962C8B-B14F-4D97-AF65-F5344CB8AC3E}">
        <p14:creationId xmlns:p14="http://schemas.microsoft.com/office/powerpoint/2010/main" val="341504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2566</TotalTime>
  <Words>2309</Words>
  <Application>Microsoft Office PowerPoint</Application>
  <PresentationFormat>On-screen Show (16:9)</PresentationFormat>
  <Paragraphs>221</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Skating Merit Badge Roller Skating Option</vt:lpstr>
      <vt:lpstr>PowerPoint Presentation</vt:lpstr>
      <vt:lpstr>Skating Merit Badge Requirements</vt:lpstr>
      <vt:lpstr>Skating Merit Badge Requirements</vt:lpstr>
      <vt:lpstr>Skating Merit Badge Requirements</vt:lpstr>
      <vt:lpstr>Skating Merit Badge Requirements</vt:lpstr>
      <vt:lpstr>Skating Merit Badge Requirements</vt:lpstr>
      <vt:lpstr>Requirement 1a</vt:lpstr>
      <vt:lpstr>Hazards of Skating</vt:lpstr>
      <vt:lpstr>Hazards of Skating  (continued)</vt:lpstr>
      <vt:lpstr>Hazards of Skating (continued)</vt:lpstr>
      <vt:lpstr>Skating Safety Tips</vt:lpstr>
      <vt:lpstr>Skating Safety Tips  (continued)</vt:lpstr>
      <vt:lpstr>Requirement 1b</vt:lpstr>
      <vt:lpstr>First Aid for Hypothermia</vt:lpstr>
      <vt:lpstr>First Aid for Frostbite</vt:lpstr>
      <vt:lpstr>First Aid for Lacerations</vt:lpstr>
      <vt:lpstr>First Aid for Abrasions</vt:lpstr>
      <vt:lpstr>First Aid for Fractures</vt:lpstr>
      <vt:lpstr>First Aid for Sprains and Strains</vt:lpstr>
      <vt:lpstr>First Aid for Blisters</vt:lpstr>
      <vt:lpstr>First Aid for Blisters</vt:lpstr>
      <vt:lpstr>Symptoms of Heat Reactions</vt:lpstr>
      <vt:lpstr>First Aid for Heat Related Reactions</vt:lpstr>
      <vt:lpstr>Symptoms of Shock</vt:lpstr>
      <vt:lpstr>First Aid for Shock</vt:lpstr>
      <vt:lpstr>Requirement 2a Roller Skating</vt:lpstr>
      <vt:lpstr>Safety Rules and  Etiquette for Roller Skating</vt:lpstr>
      <vt:lpstr>Parts and Functions  of Roller Skates</vt:lpstr>
      <vt:lpstr>Roller Skate Care</vt:lpstr>
      <vt:lpstr>Requirement 2b Roller Skating</vt:lpstr>
      <vt:lpstr>Forward Skating </vt:lpstr>
      <vt:lpstr>Stopping</vt:lpstr>
      <vt:lpstr>Requirement 2c Roller Skating</vt:lpstr>
      <vt:lpstr>Crosscut</vt:lpstr>
      <vt:lpstr>Skating Backwards</vt:lpstr>
      <vt:lpstr>Slalom Skating</vt:lpstr>
      <vt:lpstr>Requirement 2d Roller Skating</vt:lpstr>
      <vt:lpstr>Shuttle Skating</vt:lpstr>
      <vt:lpstr>Spread Eagle</vt:lpstr>
      <vt:lpstr>Mohawk</vt:lpstr>
      <vt:lpstr>Spins</vt:lpstr>
      <vt:lpstr>Hops</vt:lpstr>
      <vt:lpstr>Jumps</vt:lpstr>
      <vt:lpstr>Requirement 2e Roller Skating</vt:lpstr>
      <vt:lpstr>Racing</vt:lpstr>
      <vt:lpstr>Racing</vt:lpstr>
      <vt:lpstr>The Limbo</vt:lpstr>
      <vt:lpstr>Shoot-the-Duck</vt:lpstr>
      <vt:lpstr>Stepover/Crossover</vt:lpstr>
      <vt:lpstr>Basketball/Hockey  Maneuvers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Terry McKibben</cp:lastModifiedBy>
  <cp:revision>288</cp:revision>
  <dcterms:created xsi:type="dcterms:W3CDTF">2013-08-21T19:17:07Z</dcterms:created>
  <dcterms:modified xsi:type="dcterms:W3CDTF">2024-01-21T23:30:43Z</dcterms:modified>
</cp:coreProperties>
</file>